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5" r:id="rId2"/>
    <p:sldId id="264" r:id="rId3"/>
    <p:sldId id="257" r:id="rId4"/>
    <p:sldId id="270" r:id="rId5"/>
    <p:sldId id="27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ikapathy, Babuji" initials="AB" lastIdx="1" clrIdx="0">
    <p:extLst>
      <p:ext uri="{19B8F6BF-5375-455C-9EA6-DF929625EA0E}">
        <p15:presenceInfo xmlns:p15="http://schemas.microsoft.com/office/powerpoint/2012/main" userId="S::bambikapathy@vhb.com::9f917e57-845d-4a85-9e83-79c282e2e2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244072"/>
    <a:srgbClr val="8289BC"/>
    <a:srgbClr val="DCE1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5" autoAdjust="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826B5-8011-44C1-8219-FCCD82E20404}" type="datetimeFigureOut">
              <a:rPr lang="en-US" smtClean="0"/>
              <a:t>5/11/2020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9771B-5CC6-46AF-9D04-7656562755A1}" type="slidenum">
              <a:rPr lang="en-US" smtClean="0"/>
              <a:t>‹#›</a:t>
            </a:fld>
            <a:endParaRPr lang="en-US" dirty="0"/>
          </a:p>
        </p:txBody>
      </p:sp>
    </p:spTree>
    <p:extLst>
      <p:ext uri="{BB962C8B-B14F-4D97-AF65-F5344CB8AC3E}">
        <p14:creationId xmlns:p14="http://schemas.microsoft.com/office/powerpoint/2010/main" val="274745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9771B-5CC6-46AF-9D04-7656562755A1}" type="slidenum">
              <a:rPr lang="en-US" smtClean="0"/>
              <a:t>6</a:t>
            </a:fld>
            <a:endParaRPr lang="en-US" dirty="0"/>
          </a:p>
        </p:txBody>
      </p:sp>
    </p:spTree>
    <p:extLst>
      <p:ext uri="{BB962C8B-B14F-4D97-AF65-F5344CB8AC3E}">
        <p14:creationId xmlns:p14="http://schemas.microsoft.com/office/powerpoint/2010/main" val="7262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4143-92BC-4CFD-BCB0-43325BC18E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4CFFC3-B672-42C6-B836-7397DE1C1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404351-85E6-4DA8-99EE-DAF6673EDC1F}"/>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5" name="Footer Placeholder 4">
            <a:extLst>
              <a:ext uri="{FF2B5EF4-FFF2-40B4-BE49-F238E27FC236}">
                <a16:creationId xmlns:a16="http://schemas.microsoft.com/office/drawing/2014/main" id="{E7E42D9B-E1AD-4A1B-8370-2645483B2D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5ECC97-AE04-4B2B-ABBD-0796E1E2BC43}"/>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211777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BB1F-0236-4C03-86A7-F14843C535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C0C89E-4449-47EB-B2BB-35B7EE7B9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3D65B-DB46-4D16-953C-1EA1BB6EB3D6}"/>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5" name="Footer Placeholder 4">
            <a:extLst>
              <a:ext uri="{FF2B5EF4-FFF2-40B4-BE49-F238E27FC236}">
                <a16:creationId xmlns:a16="http://schemas.microsoft.com/office/drawing/2014/main" id="{6FB0A281-F78F-4A9D-84D1-089930BA42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B4396C-FB2D-4EC6-BA31-766AD7ECDDCB}"/>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226220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E5901-7731-445D-964D-68A9EA6A45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35B5B4-88DB-408A-A0ED-08BE80A24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9896B-E565-4690-8993-54B27AC29804}"/>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5" name="Footer Placeholder 4">
            <a:extLst>
              <a:ext uri="{FF2B5EF4-FFF2-40B4-BE49-F238E27FC236}">
                <a16:creationId xmlns:a16="http://schemas.microsoft.com/office/drawing/2014/main" id="{DC16C5EB-D82A-41DF-9423-CB60D2D8E5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33113D-617A-4F18-A924-EC345EA01770}"/>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168819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82CB-64DE-4582-9B4B-CEBF98AF1A19}"/>
              </a:ext>
            </a:extLst>
          </p:cNvPr>
          <p:cNvSpPr>
            <a:spLocks noGrp="1"/>
          </p:cNvSpPr>
          <p:nvPr>
            <p:ph type="title"/>
          </p:nvPr>
        </p:nvSpPr>
        <p:spPr>
          <a:xfrm>
            <a:off x="514003" y="237545"/>
            <a:ext cx="10515600" cy="1325563"/>
          </a:xfrm>
        </p:spPr>
        <p:txBody>
          <a:bodyPr>
            <a:normAutofit/>
          </a:bodyPr>
          <a:lstStyle>
            <a:lvl1pPr>
              <a:defRPr sz="3600">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7806A92-36A3-40F5-8F93-C2F5A365D036}"/>
              </a:ext>
            </a:extLst>
          </p:cNvPr>
          <p:cNvSpPr>
            <a:spLocks noGrp="1"/>
          </p:cNvSpPr>
          <p:nvPr>
            <p:ph idx="1"/>
          </p:nvPr>
        </p:nvSpPr>
        <p:spPr>
          <a:xfrm>
            <a:off x="514000" y="1612986"/>
            <a:ext cx="10515600" cy="4351338"/>
          </a:xfrm>
        </p:spPr>
        <p:txBody>
          <a:bodyPr/>
          <a:lstStyle>
            <a:lvl1pPr>
              <a:lnSpc>
                <a:spcPct val="100000"/>
              </a:lnSpc>
              <a:defRPr sz="2000">
                <a:latin typeface="Segoe UI Light" panose="020B0502040204020203" pitchFamily="34" charset="0"/>
                <a:cs typeface="Segoe UI Light" panose="020B0502040204020203" pitchFamily="34" charset="0"/>
              </a:defRPr>
            </a:lvl1pPr>
            <a:lvl2pPr>
              <a:lnSpc>
                <a:spcPct val="100000"/>
              </a:lnSpc>
              <a:defRPr sz="1800">
                <a:latin typeface="Segoe UI Light" panose="020B0502040204020203" pitchFamily="34" charset="0"/>
                <a:cs typeface="Segoe UI Light" panose="020B0502040204020203" pitchFamily="34" charset="0"/>
              </a:defRPr>
            </a:lvl2pPr>
            <a:lvl3pPr>
              <a:lnSpc>
                <a:spcPct val="100000"/>
              </a:lnSpc>
              <a:defRPr sz="1500">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0AB4000E-42FB-48EC-AF48-ADE8E8F10B33}"/>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5" name="Footer Placeholder 4">
            <a:extLst>
              <a:ext uri="{FF2B5EF4-FFF2-40B4-BE49-F238E27FC236}">
                <a16:creationId xmlns:a16="http://schemas.microsoft.com/office/drawing/2014/main" id="{F90D88D1-2128-4902-91A0-E8F7FDC968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E6389E-573F-4144-B34F-90A8ADA59DE7}"/>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293302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98C5-74E6-47AE-A550-C1F44EF52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3F1F9C-CB01-410E-AC7E-2FA4F559B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37645-C6F2-4323-AF33-D4F2BF425BC9}"/>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5" name="Footer Placeholder 4">
            <a:extLst>
              <a:ext uri="{FF2B5EF4-FFF2-40B4-BE49-F238E27FC236}">
                <a16:creationId xmlns:a16="http://schemas.microsoft.com/office/drawing/2014/main" id="{2852895B-38F4-452F-81D8-D53F6C87C9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DB8F6E-FA17-401E-A075-CD845AA3D415}"/>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14680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682A-E02A-4C25-AE04-1F66B3079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DA33D-B9E7-493D-82BE-C7598C47E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5D4851-BFBC-40B4-ADAF-0823BA4FCD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338639-D944-4D07-A3C7-665A42326AAB}"/>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6" name="Footer Placeholder 5">
            <a:extLst>
              <a:ext uri="{FF2B5EF4-FFF2-40B4-BE49-F238E27FC236}">
                <a16:creationId xmlns:a16="http://schemas.microsoft.com/office/drawing/2014/main" id="{DDE41D4C-9C4D-4C8E-9DCE-C40A3B49E8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942D27-2DA1-45D0-8F26-DBB3F70B0EE7}"/>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235146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C856-9DC3-4E8B-84D2-41F45BDC6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E6AF03-BEBC-4729-9D2D-E4A9859F9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42D9AE-8878-4D11-B0CF-23F84B59BE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E4E298-EF6F-4D79-A6FC-D942A5CAD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65E352-1A65-437E-8B5C-1F7C471D80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358DF-52BA-4C52-9627-6CA5DA482756}"/>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8" name="Footer Placeholder 7">
            <a:extLst>
              <a:ext uri="{FF2B5EF4-FFF2-40B4-BE49-F238E27FC236}">
                <a16:creationId xmlns:a16="http://schemas.microsoft.com/office/drawing/2014/main" id="{F1173FCF-09DD-4571-BB27-B7222939523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7BA6FD4-9CA9-4483-BEC1-7827A7C096AB}"/>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368670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A8D95-708B-4BD3-9A3E-3684803718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7FBBF0-FA38-4275-B88C-C4C99549B18D}"/>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4" name="Footer Placeholder 3">
            <a:extLst>
              <a:ext uri="{FF2B5EF4-FFF2-40B4-BE49-F238E27FC236}">
                <a16:creationId xmlns:a16="http://schemas.microsoft.com/office/drawing/2014/main" id="{95D1F4D1-0F85-4E95-9410-6F3CAD7810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6D711B4-86D7-47A6-BB1A-9B96961A069C}"/>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336554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5D10D-AB70-47FC-BB7C-23349F19C8DB}"/>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3" name="Footer Placeholder 2">
            <a:extLst>
              <a:ext uri="{FF2B5EF4-FFF2-40B4-BE49-F238E27FC236}">
                <a16:creationId xmlns:a16="http://schemas.microsoft.com/office/drawing/2014/main" id="{A6524729-DCA8-4882-8FAF-FCBEA8C306B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B04390-2A20-4E18-AF8A-025A1A4855DA}"/>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363514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A2BC-CBD6-4DA8-8C21-50239918D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12D3B-DC8E-4A0A-A3AB-C40690807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86D806-099E-4D4B-9DFE-5CFF3D07F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516DF7-86F3-4929-8F76-4E2EA6EB1255}"/>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6" name="Footer Placeholder 5">
            <a:extLst>
              <a:ext uri="{FF2B5EF4-FFF2-40B4-BE49-F238E27FC236}">
                <a16:creationId xmlns:a16="http://schemas.microsoft.com/office/drawing/2014/main" id="{2A915189-B057-4C5B-A44B-3629AD3EE2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CB1103-244F-45E7-BC69-9DFD0AB43F84}"/>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380123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C5F5-C0C7-49EE-B72E-3424D15AC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A58E41-8493-4488-9036-60E4C8CFE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95B5F02-727B-4629-A65B-5A62AE642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AEB339-3199-4ED2-A6DD-4A96E0E25D2C}"/>
              </a:ext>
            </a:extLst>
          </p:cNvPr>
          <p:cNvSpPr>
            <a:spLocks noGrp="1"/>
          </p:cNvSpPr>
          <p:nvPr>
            <p:ph type="dt" sz="half" idx="10"/>
          </p:nvPr>
        </p:nvSpPr>
        <p:spPr/>
        <p:txBody>
          <a:bodyPr/>
          <a:lstStyle/>
          <a:p>
            <a:fld id="{B03812AB-3EBD-42B9-A451-CE9C8C95BB19}" type="datetimeFigureOut">
              <a:rPr lang="en-US" smtClean="0"/>
              <a:t>5/11/2020</a:t>
            </a:fld>
            <a:endParaRPr lang="en-US" dirty="0"/>
          </a:p>
        </p:txBody>
      </p:sp>
      <p:sp>
        <p:nvSpPr>
          <p:cNvPr id="6" name="Footer Placeholder 5">
            <a:extLst>
              <a:ext uri="{FF2B5EF4-FFF2-40B4-BE49-F238E27FC236}">
                <a16:creationId xmlns:a16="http://schemas.microsoft.com/office/drawing/2014/main" id="{91E73F4B-362D-4C0C-AA29-2819D39FF4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F9F2B8-BFF3-4BB0-9A3A-C33D1C16D74E}"/>
              </a:ext>
            </a:extLst>
          </p:cNvPr>
          <p:cNvSpPr>
            <a:spLocks noGrp="1"/>
          </p:cNvSpPr>
          <p:nvPr>
            <p:ph type="sldNum" sz="quarter" idx="12"/>
          </p:nvPr>
        </p:nvSpPr>
        <p:spPr/>
        <p:txBody>
          <a:bodyPr/>
          <a:lstStyle/>
          <a:p>
            <a:fld id="{95E50905-8AFE-407B-9EF2-765CE63DA4D9}" type="slidenum">
              <a:rPr lang="en-US" smtClean="0"/>
              <a:t>‹#›</a:t>
            </a:fld>
            <a:endParaRPr lang="en-US" dirty="0"/>
          </a:p>
        </p:txBody>
      </p:sp>
    </p:spTree>
    <p:extLst>
      <p:ext uri="{BB962C8B-B14F-4D97-AF65-F5344CB8AC3E}">
        <p14:creationId xmlns:p14="http://schemas.microsoft.com/office/powerpoint/2010/main" val="228060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CFE9C-507B-443E-8B44-185B3F1492E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1140" cy="6858000"/>
          </a:xfrm>
          <a:prstGeom prst="rect">
            <a:avLst/>
          </a:prstGeom>
        </p:spPr>
      </p:pic>
      <p:sp>
        <p:nvSpPr>
          <p:cNvPr id="2" name="Title Placeholder 1">
            <a:extLst>
              <a:ext uri="{FF2B5EF4-FFF2-40B4-BE49-F238E27FC236}">
                <a16:creationId xmlns:a16="http://schemas.microsoft.com/office/drawing/2014/main" id="{ACCCCBF9-F6D4-4A17-8E51-A7F28B137A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4DBFACF-938F-4955-B3C0-BEFD5C706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9CA7D4-DF28-4AA6-83FA-4B8891565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812AB-3EBD-42B9-A451-CE9C8C95BB19}" type="datetimeFigureOut">
              <a:rPr lang="en-US" smtClean="0"/>
              <a:t>5/11/2020</a:t>
            </a:fld>
            <a:endParaRPr lang="en-US" dirty="0"/>
          </a:p>
        </p:txBody>
      </p:sp>
      <p:sp>
        <p:nvSpPr>
          <p:cNvPr id="5" name="Footer Placeholder 4">
            <a:extLst>
              <a:ext uri="{FF2B5EF4-FFF2-40B4-BE49-F238E27FC236}">
                <a16:creationId xmlns:a16="http://schemas.microsoft.com/office/drawing/2014/main" id="{AF53036B-D6D9-4DA2-94A1-821909718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810B66A-5C74-48C9-BF1B-9F8447FE2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50905-8AFE-407B-9EF2-765CE63DA4D9}" type="slidenum">
              <a:rPr lang="en-US" smtClean="0"/>
              <a:t>‹#›</a:t>
            </a:fld>
            <a:endParaRPr lang="en-US" dirty="0"/>
          </a:p>
        </p:txBody>
      </p:sp>
    </p:spTree>
    <p:extLst>
      <p:ext uri="{BB962C8B-B14F-4D97-AF65-F5344CB8AC3E}">
        <p14:creationId xmlns:p14="http://schemas.microsoft.com/office/powerpoint/2010/main" val="411529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000" kern="1200" baseline="0">
          <a:solidFill>
            <a:schemeClr val="accent1">
              <a:lumMod val="50000"/>
            </a:schemeClr>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7583227-44AB-4ECD-AD51-9EC7A5A3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CED520D6-8B57-4047-BB5F-2BE1017B2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EAC517C4-1AAF-43B5-9F3B-5207F19A8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203" y="5436644"/>
            <a:ext cx="2106873" cy="1053436"/>
          </a:xfrm>
          <a:prstGeom prst="rect">
            <a:avLst/>
          </a:prstGeom>
        </p:spPr>
      </p:pic>
      <p:sp>
        <p:nvSpPr>
          <p:cNvPr id="8" name="Rectangle 7">
            <a:extLst>
              <a:ext uri="{FF2B5EF4-FFF2-40B4-BE49-F238E27FC236}">
                <a16:creationId xmlns:a16="http://schemas.microsoft.com/office/drawing/2014/main" id="{427BA155-1029-4A15-AC3C-BD188AF315E5}"/>
              </a:ext>
            </a:extLst>
          </p:cNvPr>
          <p:cNvSpPr/>
          <p:nvPr/>
        </p:nvSpPr>
        <p:spPr>
          <a:xfrm>
            <a:off x="0" y="2446847"/>
            <a:ext cx="12192000" cy="2117398"/>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696A49B-1D89-41C1-BE65-B9B521194E81}"/>
              </a:ext>
            </a:extLst>
          </p:cNvPr>
          <p:cNvSpPr txBox="1">
            <a:spLocks/>
          </p:cNvSpPr>
          <p:nvPr/>
        </p:nvSpPr>
        <p:spPr>
          <a:xfrm>
            <a:off x="981252" y="2610044"/>
            <a:ext cx="10860228" cy="149799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baseline="0">
                <a:solidFill>
                  <a:schemeClr val="accent1">
                    <a:lumMod val="50000"/>
                  </a:schemeClr>
                </a:solidFill>
                <a:latin typeface="Segoe UI Light" panose="020B0502040204020203" pitchFamily="34" charset="0"/>
                <a:ea typeface="+mj-ea"/>
                <a:cs typeface="Segoe UI Light" panose="020B0502040204020203" pitchFamily="34" charset="0"/>
              </a:defRPr>
            </a:lvl1pPr>
          </a:lstStyle>
          <a:p>
            <a:pPr algn="l">
              <a:spcBef>
                <a:spcPts val="7200"/>
              </a:spcBef>
            </a:pPr>
            <a:r>
              <a:rPr lang="en-US" dirty="0"/>
              <a:t>NHS Modification in </a:t>
            </a:r>
            <a:br>
              <a:rPr lang="en-US" dirty="0"/>
            </a:br>
            <a:r>
              <a:rPr lang="en-US" dirty="0"/>
              <a:t>Collier County</a:t>
            </a:r>
            <a:endParaRPr lang="en-US" sz="5600" dirty="0"/>
          </a:p>
        </p:txBody>
      </p:sp>
    </p:spTree>
    <p:extLst>
      <p:ext uri="{BB962C8B-B14F-4D97-AF65-F5344CB8AC3E}">
        <p14:creationId xmlns:p14="http://schemas.microsoft.com/office/powerpoint/2010/main" val="17060886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4CA06-337B-4E8E-98EE-9B89BB9D66E0}"/>
              </a:ext>
            </a:extLst>
          </p:cNvPr>
          <p:cNvSpPr>
            <a:spLocks noGrp="1"/>
          </p:cNvSpPr>
          <p:nvPr>
            <p:ph idx="1"/>
          </p:nvPr>
        </p:nvSpPr>
        <p:spPr>
          <a:xfrm>
            <a:off x="552449" y="1252817"/>
            <a:ext cx="11096625" cy="1471333"/>
          </a:xfrm>
        </p:spPr>
        <p:txBody>
          <a:bodyPr>
            <a:noAutofit/>
          </a:bodyPr>
          <a:lstStyle/>
          <a:p>
            <a:pPr marL="0" indent="0">
              <a:lnSpc>
                <a:spcPts val="2400"/>
              </a:lnSpc>
              <a:buNone/>
            </a:pPr>
            <a:r>
              <a:rPr lang="en-US" sz="1600" b="1" dirty="0">
                <a:latin typeface="Segoe UI" panose="020B0502040204020203" pitchFamily="34" charset="0"/>
                <a:cs typeface="Segoe UI" panose="020B0502040204020203" pitchFamily="34" charset="0"/>
              </a:rPr>
              <a:t>According to Section 470.107 </a:t>
            </a:r>
            <a:r>
              <a:rPr lang="en-US" sz="1600" dirty="0">
                <a:latin typeface="Segoe UI" panose="020B0502040204020203" pitchFamily="34" charset="0"/>
                <a:cs typeface="Segoe UI" panose="020B0502040204020203" pitchFamily="34" charset="0"/>
              </a:rPr>
              <a:t>– Federal-aid highway systems:</a:t>
            </a:r>
          </a:p>
          <a:p>
            <a:pPr marL="0" lvl="1" indent="0" algn="just">
              <a:spcAft>
                <a:spcPts val="500"/>
              </a:spcAft>
              <a:buNone/>
            </a:pPr>
            <a:r>
              <a:rPr lang="en-US" sz="1600" i="1" dirty="0">
                <a:latin typeface="Segoe UI" panose="020B0502040204020203" pitchFamily="34" charset="0"/>
                <a:cs typeface="Segoe UI" panose="020B0502040204020203" pitchFamily="34" charset="0"/>
              </a:rPr>
              <a:t>The National Highway System shall consist of interconnected urban and rural arterials and highways (including toll facilities) which serve major population centers, international border crossings, ports, airports, public transportation facilities, other intermodal facilities, and other major travel destinations; meet national defense requirements; and serve interstate and regional travel. All routes on the Interstate System are part of the National Highway System. </a:t>
            </a:r>
          </a:p>
        </p:txBody>
      </p:sp>
      <p:pic>
        <p:nvPicPr>
          <p:cNvPr id="5" name="Picture 4">
            <a:extLst>
              <a:ext uri="{FF2B5EF4-FFF2-40B4-BE49-F238E27FC236}">
                <a16:creationId xmlns:a16="http://schemas.microsoft.com/office/drawing/2014/main" id="{E43A1AA4-25BA-47F5-B4AB-2D510B961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388" y="2853811"/>
            <a:ext cx="6006687" cy="3851789"/>
          </a:xfrm>
          <a:prstGeom prst="rect">
            <a:avLst/>
          </a:prstGeom>
        </p:spPr>
      </p:pic>
      <p:sp>
        <p:nvSpPr>
          <p:cNvPr id="7" name="Title 1">
            <a:extLst>
              <a:ext uri="{FF2B5EF4-FFF2-40B4-BE49-F238E27FC236}">
                <a16:creationId xmlns:a16="http://schemas.microsoft.com/office/drawing/2014/main" id="{7D9D0B77-877E-43B5-AFDE-09DD9B952978}"/>
              </a:ext>
            </a:extLst>
          </p:cNvPr>
          <p:cNvSpPr>
            <a:spLocks noGrp="1"/>
          </p:cNvSpPr>
          <p:nvPr>
            <p:ph type="title"/>
          </p:nvPr>
        </p:nvSpPr>
        <p:spPr>
          <a:xfrm>
            <a:off x="0" y="336082"/>
            <a:ext cx="12192000" cy="603683"/>
          </a:xfrm>
        </p:spPr>
        <p:txBody>
          <a:bodyPr>
            <a:normAutofit/>
          </a:bodyPr>
          <a:lstStyle/>
          <a:p>
            <a:pPr algn="ctr"/>
            <a:r>
              <a:rPr lang="en-US" sz="3200" dirty="0"/>
              <a:t>What is the National Highway System (NHS)?</a:t>
            </a:r>
          </a:p>
        </p:txBody>
      </p:sp>
      <p:sp>
        <p:nvSpPr>
          <p:cNvPr id="8" name="Content Placeholder 2">
            <a:extLst>
              <a:ext uri="{FF2B5EF4-FFF2-40B4-BE49-F238E27FC236}">
                <a16:creationId xmlns:a16="http://schemas.microsoft.com/office/drawing/2014/main" id="{3C54B170-A67D-4DDB-896E-D97A8860F3A1}"/>
              </a:ext>
            </a:extLst>
          </p:cNvPr>
          <p:cNvSpPr txBox="1">
            <a:spLocks/>
          </p:cNvSpPr>
          <p:nvPr/>
        </p:nvSpPr>
        <p:spPr>
          <a:xfrm>
            <a:off x="628649" y="3009899"/>
            <a:ext cx="5157741" cy="25504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accent1">
                    <a:lumMod val="50000"/>
                  </a:schemeClr>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accent1">
                    <a:lumMod val="50000"/>
                  </a:schemeClr>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500" kern="1200">
                <a:solidFill>
                  <a:schemeClr val="accent1">
                    <a:lumMod val="50000"/>
                  </a:schemeClr>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400"/>
              </a:lnSpc>
              <a:spcAft>
                <a:spcPts val="1000"/>
              </a:spcAft>
              <a:buNone/>
            </a:pPr>
            <a:r>
              <a:rPr lang="en-US" sz="1600" dirty="0">
                <a:latin typeface="Segoe UI" panose="020B0502040204020203" pitchFamily="34" charset="0"/>
                <a:cs typeface="Segoe UI" panose="020B0502040204020203" pitchFamily="34" charset="0"/>
              </a:rPr>
              <a:t>In addition, </a:t>
            </a:r>
            <a:r>
              <a:rPr lang="en-US" sz="1600" b="1" dirty="0">
                <a:latin typeface="Segoe UI" panose="020B0502040204020203" pitchFamily="34" charset="0"/>
                <a:cs typeface="Segoe UI" panose="020B0502040204020203" pitchFamily="34" charset="0"/>
              </a:rPr>
              <a:t>States can propose modifications to the National Highway System (NHS)</a:t>
            </a:r>
            <a:r>
              <a:rPr lang="en-US" sz="1600" dirty="0">
                <a:latin typeface="Segoe UI" panose="020B0502040204020203" pitchFamily="34" charset="0"/>
                <a:cs typeface="Segoe UI" panose="020B0502040204020203" pitchFamily="34" charset="0"/>
              </a:rPr>
              <a:t> and authorizes the Secretary of the U.S. Department of Transportation (DOT) to approve such modifications provided they meet the criteria established for the NHS and enhance the characteristics of the NHS. </a:t>
            </a:r>
          </a:p>
        </p:txBody>
      </p:sp>
    </p:spTree>
    <p:extLst>
      <p:ext uri="{BB962C8B-B14F-4D97-AF65-F5344CB8AC3E}">
        <p14:creationId xmlns:p14="http://schemas.microsoft.com/office/powerpoint/2010/main" val="410495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4426-0EAB-4E58-87BC-878951581453}"/>
              </a:ext>
            </a:extLst>
          </p:cNvPr>
          <p:cNvSpPr>
            <a:spLocks noGrp="1"/>
          </p:cNvSpPr>
          <p:nvPr>
            <p:ph type="title"/>
          </p:nvPr>
        </p:nvSpPr>
        <p:spPr>
          <a:xfrm>
            <a:off x="514003" y="228580"/>
            <a:ext cx="10515600" cy="1325563"/>
          </a:xfrm>
        </p:spPr>
        <p:txBody>
          <a:bodyPr/>
          <a:lstStyle/>
          <a:p>
            <a:r>
              <a:rPr lang="en-US" dirty="0"/>
              <a:t>Proposed NHS Changes</a:t>
            </a:r>
          </a:p>
        </p:txBody>
      </p:sp>
      <p:graphicFrame>
        <p:nvGraphicFramePr>
          <p:cNvPr id="4" name="Content Placeholder 3">
            <a:extLst>
              <a:ext uri="{FF2B5EF4-FFF2-40B4-BE49-F238E27FC236}">
                <a16:creationId xmlns:a16="http://schemas.microsoft.com/office/drawing/2014/main" id="{3D942052-1F8D-402B-9279-FD60E6D19BED}"/>
              </a:ext>
            </a:extLst>
          </p:cNvPr>
          <p:cNvGraphicFramePr>
            <a:graphicFrameLocks noGrp="1"/>
          </p:cNvGraphicFramePr>
          <p:nvPr>
            <p:ph idx="1"/>
            <p:extLst>
              <p:ext uri="{D42A27DB-BD31-4B8C-83A1-F6EECF244321}">
                <p14:modId xmlns:p14="http://schemas.microsoft.com/office/powerpoint/2010/main" val="3809720502"/>
              </p:ext>
            </p:extLst>
          </p:nvPr>
        </p:nvGraphicFramePr>
        <p:xfrm>
          <a:off x="797751" y="1440195"/>
          <a:ext cx="10596498" cy="5189225"/>
        </p:xfrm>
        <a:graphic>
          <a:graphicData uri="http://schemas.openxmlformats.org/drawingml/2006/table">
            <a:tbl>
              <a:tblPr firstRow="1" firstCol="1" bandRow="1">
                <a:tableStyleId>{5C22544A-7EE6-4342-B048-85BDC9FD1C3A}</a:tableStyleId>
              </a:tblPr>
              <a:tblGrid>
                <a:gridCol w="2383194">
                  <a:extLst>
                    <a:ext uri="{9D8B030D-6E8A-4147-A177-3AD203B41FA5}">
                      <a16:colId xmlns:a16="http://schemas.microsoft.com/office/drawing/2014/main" val="2468992036"/>
                    </a:ext>
                  </a:extLst>
                </a:gridCol>
                <a:gridCol w="2208178">
                  <a:extLst>
                    <a:ext uri="{9D8B030D-6E8A-4147-A177-3AD203B41FA5}">
                      <a16:colId xmlns:a16="http://schemas.microsoft.com/office/drawing/2014/main" val="3822267747"/>
                    </a:ext>
                  </a:extLst>
                </a:gridCol>
                <a:gridCol w="2140086">
                  <a:extLst>
                    <a:ext uri="{9D8B030D-6E8A-4147-A177-3AD203B41FA5}">
                      <a16:colId xmlns:a16="http://schemas.microsoft.com/office/drawing/2014/main" val="140474408"/>
                    </a:ext>
                  </a:extLst>
                </a:gridCol>
                <a:gridCol w="1948998">
                  <a:extLst>
                    <a:ext uri="{9D8B030D-6E8A-4147-A177-3AD203B41FA5}">
                      <a16:colId xmlns:a16="http://schemas.microsoft.com/office/drawing/2014/main" val="460044777"/>
                    </a:ext>
                  </a:extLst>
                </a:gridCol>
                <a:gridCol w="1916042">
                  <a:extLst>
                    <a:ext uri="{9D8B030D-6E8A-4147-A177-3AD203B41FA5}">
                      <a16:colId xmlns:a16="http://schemas.microsoft.com/office/drawing/2014/main" val="1971947221"/>
                    </a:ext>
                  </a:extLst>
                </a:gridCol>
              </a:tblGrid>
              <a:tr h="1327174">
                <a:tc>
                  <a:txBody>
                    <a:bodyPr/>
                    <a:lstStyle/>
                    <a:p>
                      <a:pPr marL="0" marR="0" algn="ctr">
                        <a:lnSpc>
                          <a:spcPct val="115000"/>
                        </a:lnSpc>
                        <a:spcBef>
                          <a:spcPts val="0"/>
                        </a:spcBef>
                        <a:spcAft>
                          <a:spcPts val="0"/>
                        </a:spcAft>
                      </a:pPr>
                      <a:r>
                        <a:rPr lang="en-US" sz="1800" b="0" dirty="0">
                          <a:effectLst/>
                          <a:latin typeface="Segoe UI Black" panose="020B0A02040204020203" pitchFamily="34" charset="0"/>
                          <a:ea typeface="Segoe UI Black" panose="020B0A02040204020203" pitchFamily="34" charset="0"/>
                          <a:cs typeface="Segoe UI Light" panose="020B0502040204020203" pitchFamily="34" charset="0"/>
                        </a:rPr>
                        <a:t>Roadway Name</a:t>
                      </a:r>
                    </a:p>
                  </a:txBody>
                  <a:tcPr marL="68580" marR="68580" marT="0" marB="0" anchor="ctr">
                    <a:solidFill>
                      <a:srgbClr val="203864"/>
                    </a:solidFill>
                  </a:tcPr>
                </a:tc>
                <a:tc>
                  <a:txBody>
                    <a:bodyPr/>
                    <a:lstStyle/>
                    <a:p>
                      <a:pPr marL="0" marR="0" algn="ctr">
                        <a:lnSpc>
                          <a:spcPct val="115000"/>
                        </a:lnSpc>
                        <a:spcBef>
                          <a:spcPts val="0"/>
                        </a:spcBef>
                        <a:spcAft>
                          <a:spcPts val="0"/>
                        </a:spcAft>
                      </a:pPr>
                      <a:r>
                        <a:rPr lang="en-US" sz="1800" b="0" dirty="0">
                          <a:effectLst/>
                          <a:latin typeface="Segoe UI Black" panose="020B0A02040204020203" pitchFamily="34" charset="0"/>
                          <a:ea typeface="Segoe UI Black" panose="020B0A02040204020203" pitchFamily="34" charset="0"/>
                          <a:cs typeface="Segoe UI Light" panose="020B0502040204020203" pitchFamily="34" charset="0"/>
                        </a:rPr>
                        <a:t>From</a:t>
                      </a:r>
                    </a:p>
                  </a:txBody>
                  <a:tcPr marL="68580" marR="68580" marT="0" marB="0" anchor="ctr">
                    <a:solidFill>
                      <a:srgbClr val="203864"/>
                    </a:solidFill>
                  </a:tcPr>
                </a:tc>
                <a:tc>
                  <a:txBody>
                    <a:bodyPr/>
                    <a:lstStyle/>
                    <a:p>
                      <a:pPr marL="0" marR="0" algn="ctr">
                        <a:lnSpc>
                          <a:spcPct val="115000"/>
                        </a:lnSpc>
                        <a:spcBef>
                          <a:spcPts val="0"/>
                        </a:spcBef>
                        <a:spcAft>
                          <a:spcPts val="0"/>
                        </a:spcAft>
                      </a:pPr>
                      <a:r>
                        <a:rPr lang="en-US" sz="1800" b="0" dirty="0">
                          <a:effectLst/>
                          <a:latin typeface="Segoe UI Black" panose="020B0A02040204020203" pitchFamily="34" charset="0"/>
                          <a:ea typeface="Segoe UI Black" panose="020B0A02040204020203" pitchFamily="34" charset="0"/>
                          <a:cs typeface="Segoe UI Light" panose="020B0502040204020203" pitchFamily="34" charset="0"/>
                        </a:rPr>
                        <a:t>To</a:t>
                      </a:r>
                    </a:p>
                  </a:txBody>
                  <a:tcPr marL="68580" marR="68580" marT="0" marB="0" anchor="ctr">
                    <a:solidFill>
                      <a:srgbClr val="203864"/>
                    </a:solidFill>
                  </a:tcPr>
                </a:tc>
                <a:tc>
                  <a:txBody>
                    <a:bodyPr/>
                    <a:lstStyle/>
                    <a:p>
                      <a:pPr marL="0" marR="0" algn="ctr">
                        <a:lnSpc>
                          <a:spcPct val="115000"/>
                        </a:lnSpc>
                        <a:spcBef>
                          <a:spcPts val="0"/>
                        </a:spcBef>
                        <a:spcAft>
                          <a:spcPts val="0"/>
                        </a:spcAft>
                      </a:pPr>
                      <a:r>
                        <a:rPr lang="en-US" sz="1800" b="0" dirty="0">
                          <a:effectLst/>
                          <a:latin typeface="Segoe UI Black" panose="020B0A02040204020203" pitchFamily="34" charset="0"/>
                          <a:ea typeface="Segoe UI Black" panose="020B0A02040204020203" pitchFamily="34" charset="0"/>
                          <a:cs typeface="Segoe UI Light" panose="020B0502040204020203" pitchFamily="34" charset="0"/>
                        </a:rPr>
                        <a:t>Current NHS Designation</a:t>
                      </a:r>
                    </a:p>
                  </a:txBody>
                  <a:tcPr marL="68580" marR="68580" marT="0" marB="0" anchor="ctr">
                    <a:solidFill>
                      <a:srgbClr val="203864"/>
                    </a:solidFill>
                  </a:tcPr>
                </a:tc>
                <a:tc>
                  <a:txBody>
                    <a:bodyPr/>
                    <a:lstStyle/>
                    <a:p>
                      <a:pPr marL="0" marR="0" algn="ctr">
                        <a:lnSpc>
                          <a:spcPct val="115000"/>
                        </a:lnSpc>
                        <a:spcBef>
                          <a:spcPts val="0"/>
                        </a:spcBef>
                        <a:spcAft>
                          <a:spcPts val="0"/>
                        </a:spcAft>
                      </a:pPr>
                      <a:r>
                        <a:rPr lang="en-US" sz="1800" b="0" dirty="0">
                          <a:effectLst/>
                          <a:latin typeface="Segoe UI Black" panose="020B0A02040204020203" pitchFamily="34" charset="0"/>
                          <a:ea typeface="Segoe UI Black" panose="020B0A02040204020203" pitchFamily="34" charset="0"/>
                          <a:cs typeface="Segoe UI Light" panose="020B0502040204020203" pitchFamily="34" charset="0"/>
                        </a:rPr>
                        <a:t>Requested NHS Designation</a:t>
                      </a:r>
                    </a:p>
                  </a:txBody>
                  <a:tcPr marL="68580" marR="68580" marT="0" marB="0" anchor="ctr">
                    <a:solidFill>
                      <a:srgbClr val="203864"/>
                    </a:solidFill>
                  </a:tcPr>
                </a:tc>
                <a:extLst>
                  <a:ext uri="{0D108BD9-81ED-4DB2-BD59-A6C34878D82A}">
                    <a16:rowId xmlns:a16="http://schemas.microsoft.com/office/drawing/2014/main" val="161604210"/>
                  </a:ext>
                </a:extLst>
              </a:tr>
              <a:tr h="822294">
                <a:tc>
                  <a:txBody>
                    <a:bodyPr/>
                    <a:lstStyle/>
                    <a:p>
                      <a:pPr marL="0" marR="0" algn="l">
                        <a:lnSpc>
                          <a:spcPct val="115000"/>
                        </a:lnSpc>
                        <a:spcBef>
                          <a:spcPts val="0"/>
                        </a:spcBef>
                        <a:spcAft>
                          <a:spcPts val="0"/>
                        </a:spcAft>
                      </a:pPr>
                      <a:r>
                        <a:rPr lang="en-US" sz="1800" b="1" dirty="0">
                          <a:solidFill>
                            <a:schemeClr val="bg1"/>
                          </a:solidFill>
                          <a:effectLst/>
                          <a:latin typeface="Segoe UI Light" panose="020B0502040204020203" pitchFamily="34" charset="0"/>
                          <a:cs typeface="Segoe UI Light" panose="020B0502040204020203" pitchFamily="34" charset="0"/>
                        </a:rPr>
                        <a:t>North Road</a:t>
                      </a:r>
                      <a:endParaRPr lang="en-US" sz="1800" b="1"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rgbClr val="203864"/>
                    </a:solidFill>
                  </a:tcPr>
                </a:tc>
                <a:tc>
                  <a:txBody>
                    <a:bodyPr/>
                    <a:lstStyle/>
                    <a:p>
                      <a:pPr marL="0" marR="0" algn="l">
                        <a:lnSpc>
                          <a:spcPct val="115000"/>
                        </a:lnSpc>
                        <a:spcBef>
                          <a:spcPts val="0"/>
                        </a:spcBef>
                        <a:spcAft>
                          <a:spcPts val="0"/>
                        </a:spcAft>
                      </a:pPr>
                      <a:r>
                        <a:rPr lang="en-US" sz="1800" b="1" dirty="0">
                          <a:solidFill>
                            <a:srgbClr val="244072"/>
                          </a:solidFill>
                          <a:effectLst/>
                          <a:latin typeface="Segoe UI Light" panose="020B0502040204020203" pitchFamily="34" charset="0"/>
                          <a:cs typeface="Segoe UI Light" panose="020B0502040204020203" pitchFamily="34" charset="0"/>
                        </a:rPr>
                        <a:t>Terminal Drive</a:t>
                      </a:r>
                      <a:endPar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marL="0" marR="0" algn="l">
                        <a:lnSpc>
                          <a:spcPct val="115000"/>
                        </a:lnSpc>
                        <a:spcBef>
                          <a:spcPts val="0"/>
                        </a:spcBef>
                        <a:spcAft>
                          <a:spcPts val="0"/>
                        </a:spcAft>
                      </a:pPr>
                      <a:r>
                        <a:rPr lang="en-US" sz="1800" b="1" dirty="0">
                          <a:solidFill>
                            <a:srgbClr val="244072"/>
                          </a:solidFill>
                          <a:effectLst/>
                          <a:latin typeface="Segoe UI Light" panose="020B0502040204020203" pitchFamily="34" charset="0"/>
                          <a:cs typeface="Segoe UI Light" panose="020B0502040204020203" pitchFamily="34" charset="0"/>
                        </a:rPr>
                        <a:t>Airport Pulling Road</a:t>
                      </a:r>
                      <a:endPar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solidFill>
                            <a:srgbClr val="244072"/>
                          </a:solidFill>
                          <a:effectLst/>
                          <a:latin typeface="Segoe UI Light" panose="020B0502040204020203" pitchFamily="34" charset="0"/>
                          <a:cs typeface="Segoe UI Light" panose="020B0502040204020203" pitchFamily="34" charset="0"/>
                        </a:rPr>
                        <a:t>NHS IC</a:t>
                      </a:r>
                      <a:endPar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solidFill>
                            <a:srgbClr val="244072"/>
                          </a:solidFill>
                          <a:effectLst/>
                          <a:latin typeface="Segoe UI Light" panose="020B0502040204020203" pitchFamily="34" charset="0"/>
                          <a:cs typeface="Segoe UI Light" panose="020B0502040204020203" pitchFamily="34" charset="0"/>
                        </a:rPr>
                        <a:t>None</a:t>
                      </a:r>
                      <a:endPar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extLst>
                  <a:ext uri="{0D108BD9-81ED-4DB2-BD59-A6C34878D82A}">
                    <a16:rowId xmlns:a16="http://schemas.microsoft.com/office/drawing/2014/main" val="41767311"/>
                  </a:ext>
                </a:extLst>
              </a:tr>
              <a:tr h="822294">
                <a:tc>
                  <a:txBody>
                    <a:bodyPr/>
                    <a:lstStyle/>
                    <a:p>
                      <a:pPr marL="0" marR="0" algn="l">
                        <a:lnSpc>
                          <a:spcPct val="115000"/>
                        </a:lnSpc>
                        <a:spcBef>
                          <a:spcPts val="0"/>
                        </a:spcBef>
                        <a:spcAft>
                          <a:spcPts val="0"/>
                        </a:spcAft>
                      </a:pPr>
                      <a:r>
                        <a:rPr lang="en-US" sz="1800" b="1"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rPr>
                        <a:t>Airport Pulling Road</a:t>
                      </a:r>
                    </a:p>
                  </a:txBody>
                  <a:tcPr marL="68580" marR="68580" marT="0" marB="0" anchor="ctr">
                    <a:solidFill>
                      <a:srgbClr val="203864"/>
                    </a:solidFill>
                  </a:tcPr>
                </a:tc>
                <a:tc>
                  <a:txBody>
                    <a:bodyPr/>
                    <a:lstStyle/>
                    <a:p>
                      <a:pPr marL="0" marR="0" algn="l">
                        <a:lnSpc>
                          <a:spcPct val="115000"/>
                        </a:lnSpc>
                        <a:spcBef>
                          <a:spcPts val="0"/>
                        </a:spcBef>
                        <a:spcAft>
                          <a:spcPts val="0"/>
                        </a:spcAft>
                      </a:pPr>
                      <a:r>
                        <a:rPr lang="en-US" sz="1800" b="1">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North Road</a:t>
                      </a:r>
                      <a:endPar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marL="0" marR="0" algn="l">
                        <a:lnSpc>
                          <a:spcPct val="115000"/>
                        </a:lnSpc>
                        <a:spcBef>
                          <a:spcPts val="0"/>
                        </a:spcBef>
                        <a:spcAft>
                          <a:spcPts val="0"/>
                        </a:spcAft>
                      </a:pPr>
                      <a:r>
                        <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Pine Ridge Road</a:t>
                      </a:r>
                    </a:p>
                  </a:txBody>
                  <a:tcPr marL="68580" marR="68580" marT="0" marB="0" anchor="ctr"/>
                </a:tc>
                <a:tc>
                  <a:txBody>
                    <a:bodyPr/>
                    <a:lstStyle/>
                    <a:p>
                      <a:pPr marL="0" marR="0" algn="ctr">
                        <a:lnSpc>
                          <a:spcPct val="115000"/>
                        </a:lnSpc>
                        <a:spcBef>
                          <a:spcPts val="0"/>
                        </a:spcBef>
                        <a:spcAft>
                          <a:spcPts val="0"/>
                        </a:spcAft>
                      </a:pPr>
                      <a:r>
                        <a:rPr lang="en-US" sz="1800" b="1" dirty="0">
                          <a:solidFill>
                            <a:srgbClr val="244072"/>
                          </a:solidFill>
                          <a:effectLst/>
                          <a:latin typeface="Segoe UI Light" panose="020B0502040204020203" pitchFamily="34" charset="0"/>
                          <a:cs typeface="Segoe UI Light" panose="020B0502040204020203" pitchFamily="34" charset="0"/>
                        </a:rPr>
                        <a:t>NHS IC</a:t>
                      </a:r>
                      <a:endPar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None</a:t>
                      </a:r>
                    </a:p>
                  </a:txBody>
                  <a:tcPr marL="68580" marR="68580" marT="0" marB="0" anchor="ctr"/>
                </a:tc>
                <a:extLst>
                  <a:ext uri="{0D108BD9-81ED-4DB2-BD59-A6C34878D82A}">
                    <a16:rowId xmlns:a16="http://schemas.microsoft.com/office/drawing/2014/main" val="2472983405"/>
                  </a:ext>
                </a:extLst>
              </a:tr>
              <a:tr h="822294">
                <a:tc>
                  <a:txBody>
                    <a:bodyPr/>
                    <a:lstStyle/>
                    <a:p>
                      <a:pPr marL="0" marR="0" algn="l">
                        <a:lnSpc>
                          <a:spcPct val="115000"/>
                        </a:lnSpc>
                        <a:spcBef>
                          <a:spcPts val="0"/>
                        </a:spcBef>
                        <a:spcAft>
                          <a:spcPts val="0"/>
                        </a:spcAft>
                      </a:pPr>
                      <a:r>
                        <a:rPr lang="en-US" sz="1800" b="1"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rPr>
                        <a:t>Pine Ridge Road</a:t>
                      </a:r>
                    </a:p>
                  </a:txBody>
                  <a:tcPr marL="68580" marR="68580" marT="0" marB="0" anchor="ctr">
                    <a:solidFill>
                      <a:srgbClr val="203864"/>
                    </a:solidFill>
                  </a:tcPr>
                </a:tc>
                <a:tc>
                  <a:txBody>
                    <a:bodyPr/>
                    <a:lstStyle/>
                    <a:p>
                      <a:pPr marL="0" marR="0" algn="l">
                        <a:lnSpc>
                          <a:spcPct val="115000"/>
                        </a:lnSpc>
                        <a:spcBef>
                          <a:spcPts val="0"/>
                        </a:spcBef>
                        <a:spcAft>
                          <a:spcPts val="0"/>
                        </a:spcAft>
                      </a:pPr>
                      <a:r>
                        <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Airport Pulling Road</a:t>
                      </a:r>
                    </a:p>
                  </a:txBody>
                  <a:tcPr marL="68580" marR="68580" marT="0" marB="0" anchor="ctr"/>
                </a:tc>
                <a:tc>
                  <a:txBody>
                    <a:bodyPr/>
                    <a:lstStyle/>
                    <a:p>
                      <a:pPr marL="0" marR="0" algn="l">
                        <a:lnSpc>
                          <a:spcPct val="115000"/>
                        </a:lnSpc>
                        <a:spcBef>
                          <a:spcPts val="0"/>
                        </a:spcBef>
                        <a:spcAft>
                          <a:spcPts val="0"/>
                        </a:spcAft>
                      </a:pPr>
                      <a:r>
                        <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I-75</a:t>
                      </a:r>
                    </a:p>
                  </a:txBody>
                  <a:tcPr marL="68580" marR="68580" marT="0" marB="0" anchor="ctr"/>
                </a:tc>
                <a:tc>
                  <a:txBody>
                    <a:bodyPr/>
                    <a:lstStyle/>
                    <a:p>
                      <a:pPr marL="0" marR="0" algn="ctr">
                        <a:lnSpc>
                          <a:spcPct val="115000"/>
                        </a:lnSpc>
                        <a:spcBef>
                          <a:spcPts val="0"/>
                        </a:spcBef>
                        <a:spcAft>
                          <a:spcPts val="0"/>
                        </a:spcAft>
                      </a:pPr>
                      <a:r>
                        <a:rPr lang="en-US" sz="1800" b="1" dirty="0">
                          <a:solidFill>
                            <a:srgbClr val="244072"/>
                          </a:solidFill>
                          <a:effectLst/>
                          <a:latin typeface="Segoe UI Light" panose="020B0502040204020203" pitchFamily="34" charset="0"/>
                          <a:cs typeface="Segoe UI Light" panose="020B0502040204020203" pitchFamily="34" charset="0"/>
                        </a:rPr>
                        <a:t>NHS IC</a:t>
                      </a:r>
                      <a:endPar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None</a:t>
                      </a:r>
                    </a:p>
                  </a:txBody>
                  <a:tcPr marL="68580" marR="68580" marT="0" marB="0" anchor="ctr"/>
                </a:tc>
                <a:extLst>
                  <a:ext uri="{0D108BD9-81ED-4DB2-BD59-A6C34878D82A}">
                    <a16:rowId xmlns:a16="http://schemas.microsoft.com/office/drawing/2014/main" val="3836272334"/>
                  </a:ext>
                </a:extLst>
              </a:tr>
              <a:tr h="822294">
                <a:tc>
                  <a:txBody>
                    <a:bodyPr/>
                    <a:lstStyle/>
                    <a:p>
                      <a:pPr marL="0" marR="0" algn="l">
                        <a:lnSpc>
                          <a:spcPct val="115000"/>
                        </a:lnSpc>
                        <a:spcBef>
                          <a:spcPts val="0"/>
                        </a:spcBef>
                        <a:spcAft>
                          <a:spcPts val="0"/>
                        </a:spcAft>
                      </a:pPr>
                      <a:r>
                        <a:rPr lang="en-US" sz="1800" b="1"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rPr>
                        <a:t>SR 82</a:t>
                      </a:r>
                    </a:p>
                  </a:txBody>
                  <a:tcPr marL="68580" marR="68580" marT="0" marB="0" anchor="ctr">
                    <a:solidFill>
                      <a:srgbClr val="203864"/>
                    </a:solidFill>
                  </a:tcPr>
                </a:tc>
                <a:tc>
                  <a:txBody>
                    <a:bodyPr/>
                    <a:lstStyle/>
                    <a:p>
                      <a:pPr marL="0" marR="0" algn="l">
                        <a:lnSpc>
                          <a:spcPct val="115000"/>
                        </a:lnSpc>
                        <a:spcBef>
                          <a:spcPts val="0"/>
                        </a:spcBef>
                        <a:spcAft>
                          <a:spcPts val="0"/>
                        </a:spcAft>
                      </a:pPr>
                      <a:r>
                        <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Hendry/Collier County Line</a:t>
                      </a:r>
                    </a:p>
                  </a:txBody>
                  <a:tcPr marL="68580" marR="68580" marT="0" marB="0" anchor="ctr"/>
                </a:tc>
                <a:tc>
                  <a:txBody>
                    <a:bodyPr/>
                    <a:lstStyle/>
                    <a:p>
                      <a:pPr marL="0" marR="0" algn="l">
                        <a:lnSpc>
                          <a:spcPct val="115000"/>
                        </a:lnSpc>
                        <a:spcBef>
                          <a:spcPts val="0"/>
                        </a:spcBef>
                        <a:spcAft>
                          <a:spcPts val="0"/>
                        </a:spcAft>
                      </a:pPr>
                      <a:r>
                        <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SR 29</a:t>
                      </a:r>
                    </a:p>
                  </a:txBody>
                  <a:tcPr marL="68580" marR="68580" marT="0" marB="0" anchor="ctr"/>
                </a:tc>
                <a:tc>
                  <a:txBody>
                    <a:bodyPr/>
                    <a:lstStyle/>
                    <a:p>
                      <a:pPr marL="0" marR="0" algn="ctr">
                        <a:lnSpc>
                          <a:spcPct val="115000"/>
                        </a:lnSpc>
                        <a:spcBef>
                          <a:spcPts val="0"/>
                        </a:spcBef>
                        <a:spcAft>
                          <a:spcPts val="0"/>
                        </a:spcAft>
                      </a:pPr>
                      <a:r>
                        <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None</a:t>
                      </a:r>
                    </a:p>
                  </a:txBody>
                  <a:tcPr marL="68580" marR="68580" marT="0" marB="0" anchor="ctr"/>
                </a:tc>
                <a:tc>
                  <a:txBody>
                    <a:bodyPr/>
                    <a:lstStyle/>
                    <a:p>
                      <a:pPr marL="0" marR="0" algn="ctr">
                        <a:lnSpc>
                          <a:spcPct val="115000"/>
                        </a:lnSpc>
                        <a:spcBef>
                          <a:spcPts val="0"/>
                        </a:spcBef>
                        <a:spcAft>
                          <a:spcPts val="0"/>
                        </a:spcAft>
                      </a:pPr>
                      <a:r>
                        <a:rPr lang="en-US" sz="1800" b="1" dirty="0">
                          <a:solidFill>
                            <a:srgbClr val="244072"/>
                          </a:solidFill>
                          <a:effectLst/>
                          <a:latin typeface="Segoe UI Light" panose="020B0502040204020203" pitchFamily="34" charset="0"/>
                          <a:ea typeface="Calibri" panose="020F0502020204030204" pitchFamily="34" charset="0"/>
                          <a:cs typeface="Segoe UI Light" panose="020B0502040204020203" pitchFamily="34" charset="0"/>
                        </a:rPr>
                        <a:t>NHS PA</a:t>
                      </a:r>
                    </a:p>
                  </a:txBody>
                  <a:tcPr marL="68580" marR="68580" marT="0" marB="0" anchor="ctr"/>
                </a:tc>
                <a:extLst>
                  <a:ext uri="{0D108BD9-81ED-4DB2-BD59-A6C34878D82A}">
                    <a16:rowId xmlns:a16="http://schemas.microsoft.com/office/drawing/2014/main" val="819178187"/>
                  </a:ext>
                </a:extLst>
              </a:tr>
              <a:tr h="572875">
                <a:tc gridSpan="5">
                  <a:txBody>
                    <a:bodyPr/>
                    <a:lstStyle/>
                    <a:p>
                      <a:pPr marL="0" marR="0">
                        <a:lnSpc>
                          <a:spcPct val="115000"/>
                        </a:lnSpc>
                        <a:spcBef>
                          <a:spcPts val="0"/>
                        </a:spcBef>
                        <a:spcAft>
                          <a:spcPts val="0"/>
                        </a:spcAft>
                      </a:pPr>
                      <a:r>
                        <a:rPr lang="en-US" sz="1400" b="0" dirty="0">
                          <a:solidFill>
                            <a:srgbClr val="244072"/>
                          </a:solidFill>
                          <a:effectLst/>
                          <a:latin typeface="Segoe UI" panose="020B0502040204020203" pitchFamily="34" charset="0"/>
                          <a:ea typeface="Calibri" panose="020F0502020204030204" pitchFamily="34" charset="0"/>
                          <a:cs typeface="Segoe UI" panose="020B0502040204020203" pitchFamily="34" charset="0"/>
                        </a:rPr>
                        <a:t>IC = Intermodal Connector PA  = Principal Arterial</a:t>
                      </a: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1817430"/>
                  </a:ext>
                </a:extLst>
              </a:tr>
            </a:tbl>
          </a:graphicData>
        </a:graphic>
      </p:graphicFrame>
    </p:spTree>
    <p:extLst>
      <p:ext uri="{BB962C8B-B14F-4D97-AF65-F5344CB8AC3E}">
        <p14:creationId xmlns:p14="http://schemas.microsoft.com/office/powerpoint/2010/main" val="24062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196D8-FB60-4259-A1E2-2E14424664D9}"/>
              </a:ext>
            </a:extLst>
          </p:cNvPr>
          <p:cNvSpPr txBox="1"/>
          <p:nvPr/>
        </p:nvSpPr>
        <p:spPr>
          <a:xfrm>
            <a:off x="398971" y="1103668"/>
            <a:ext cx="5697029" cy="1015663"/>
          </a:xfrm>
          <a:prstGeom prst="rect">
            <a:avLst/>
          </a:prstGeom>
          <a:noFill/>
        </p:spPr>
        <p:txBody>
          <a:bodyPr wrap="square" rtlCol="0">
            <a:spAutoFit/>
          </a:bodyPr>
          <a:lstStyle/>
          <a:p>
            <a:r>
              <a:rPr lang="en-US" sz="2000" dirty="0">
                <a:solidFill>
                  <a:schemeClr val="accent1">
                    <a:lumMod val="50000"/>
                  </a:schemeClr>
                </a:solidFill>
                <a:latin typeface="Segoe UI "/>
                <a:cs typeface="Segoe UI" panose="020B0502040204020203" pitchFamily="34" charset="0"/>
              </a:rPr>
              <a:t>The Naples Airport does not meet the FHWA’s 250,000 annual enplanements criteria for major intermodal facility. </a:t>
            </a:r>
            <a:endParaRPr lang="en-US" sz="2000" dirty="0">
              <a:solidFill>
                <a:srgbClr val="C00000"/>
              </a:solidFill>
              <a:latin typeface="Segoe UI "/>
              <a:cs typeface="Segoe UI" panose="020B0502040204020203" pitchFamily="34" charset="0"/>
            </a:endParaRPr>
          </a:p>
        </p:txBody>
      </p:sp>
      <p:sp>
        <p:nvSpPr>
          <p:cNvPr id="10" name="Title 1">
            <a:extLst>
              <a:ext uri="{FF2B5EF4-FFF2-40B4-BE49-F238E27FC236}">
                <a16:creationId xmlns:a16="http://schemas.microsoft.com/office/drawing/2014/main" id="{AB1A25FB-53C8-4263-B931-D2FCB808B258}"/>
              </a:ext>
            </a:extLst>
          </p:cNvPr>
          <p:cNvSpPr txBox="1">
            <a:spLocks/>
          </p:cNvSpPr>
          <p:nvPr/>
        </p:nvSpPr>
        <p:spPr>
          <a:xfrm>
            <a:off x="0" y="331317"/>
            <a:ext cx="12192000" cy="556211"/>
          </a:xfrm>
          <a:prstGeom prst="rect">
            <a:avLst/>
          </a:prstGeom>
        </p:spPr>
        <p:txBody>
          <a:bodyPr>
            <a:noAutofit/>
          </a:bodyPr>
          <a:lstStyle>
            <a:lvl1pPr algn="l" defTabSz="914400" rtl="0" eaLnBrk="1" latinLnBrk="0" hangingPunct="1">
              <a:lnSpc>
                <a:spcPct val="90000"/>
              </a:lnSpc>
              <a:spcBef>
                <a:spcPct val="0"/>
              </a:spcBef>
              <a:buNone/>
              <a:defRPr sz="5000" kern="1200" baseline="0">
                <a:solidFill>
                  <a:schemeClr val="accent1">
                    <a:lumMod val="50000"/>
                  </a:schemeClr>
                </a:solidFill>
                <a:latin typeface="Segoe UI Light" panose="020B0502040204020203" pitchFamily="34" charset="0"/>
                <a:ea typeface="+mj-ea"/>
                <a:cs typeface="Segoe UI Light" panose="020B0502040204020203" pitchFamily="34" charset="0"/>
              </a:defRPr>
            </a:lvl1pPr>
          </a:lstStyle>
          <a:p>
            <a:pPr algn="ctr"/>
            <a:r>
              <a:rPr lang="en-US" sz="3200" b="1" dirty="0">
                <a:latin typeface="Segoe UI Black" panose="020B0A02040204020203" pitchFamily="34" charset="0"/>
                <a:ea typeface="Segoe UI Black" panose="020B0A02040204020203" pitchFamily="34" charset="0"/>
                <a:cs typeface="Segoe UI Black" panose="020B0A02040204020203" pitchFamily="34" charset="0"/>
              </a:rPr>
              <a:t>Proposed NHS De-Designation</a:t>
            </a:r>
          </a:p>
        </p:txBody>
      </p:sp>
      <p:sp>
        <p:nvSpPr>
          <p:cNvPr id="23" name="TextBox 22">
            <a:extLst>
              <a:ext uri="{FF2B5EF4-FFF2-40B4-BE49-F238E27FC236}">
                <a16:creationId xmlns:a16="http://schemas.microsoft.com/office/drawing/2014/main" id="{CCA4DD1C-7D62-4C2A-B781-A0A6484080F4}"/>
              </a:ext>
            </a:extLst>
          </p:cNvPr>
          <p:cNvSpPr txBox="1"/>
          <p:nvPr/>
        </p:nvSpPr>
        <p:spPr>
          <a:xfrm>
            <a:off x="1223099" y="2232008"/>
            <a:ext cx="3358896" cy="369332"/>
          </a:xfrm>
          <a:prstGeom prst="rect">
            <a:avLst/>
          </a:prstGeom>
          <a:noFill/>
        </p:spPr>
        <p:txBody>
          <a:bodyPr wrap="square" rtlCol="0">
            <a:spAutoFit/>
          </a:bodyPr>
          <a:lstStyle/>
          <a:p>
            <a:r>
              <a:rPr lang="en-US" b="1" i="1" dirty="0">
                <a:solidFill>
                  <a:schemeClr val="accent1">
                    <a:lumMod val="50000"/>
                  </a:schemeClr>
                </a:solidFill>
                <a:latin typeface="Segoe UI" panose="020B0502040204020203" pitchFamily="34" charset="0"/>
                <a:cs typeface="Segoe UI" panose="020B0502040204020203" pitchFamily="34" charset="0"/>
              </a:rPr>
              <a:t>APF Total Enplanements</a:t>
            </a:r>
          </a:p>
        </p:txBody>
      </p:sp>
      <p:sp>
        <p:nvSpPr>
          <p:cNvPr id="2" name="Rectangle 1">
            <a:extLst>
              <a:ext uri="{FF2B5EF4-FFF2-40B4-BE49-F238E27FC236}">
                <a16:creationId xmlns:a16="http://schemas.microsoft.com/office/drawing/2014/main" id="{53613435-74A2-4F79-B8BA-E532615850C8}"/>
              </a:ext>
            </a:extLst>
          </p:cNvPr>
          <p:cNvSpPr/>
          <p:nvPr/>
        </p:nvSpPr>
        <p:spPr>
          <a:xfrm>
            <a:off x="5977217" y="3244334"/>
            <a:ext cx="237566"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rPr>
              <a:t> </a:t>
            </a:r>
          </a:p>
        </p:txBody>
      </p:sp>
      <p:graphicFrame>
        <p:nvGraphicFramePr>
          <p:cNvPr id="22" name="Table 21">
            <a:extLst>
              <a:ext uri="{FF2B5EF4-FFF2-40B4-BE49-F238E27FC236}">
                <a16:creationId xmlns:a16="http://schemas.microsoft.com/office/drawing/2014/main" id="{7FBC8021-5824-430B-B707-164C9E67E76C}"/>
              </a:ext>
            </a:extLst>
          </p:cNvPr>
          <p:cNvGraphicFramePr>
            <a:graphicFrameLocks noGrp="1"/>
          </p:cNvGraphicFramePr>
          <p:nvPr>
            <p:extLst>
              <p:ext uri="{D42A27DB-BD31-4B8C-83A1-F6EECF244321}">
                <p14:modId xmlns:p14="http://schemas.microsoft.com/office/powerpoint/2010/main" val="2524036048"/>
              </p:ext>
            </p:extLst>
          </p:nvPr>
        </p:nvGraphicFramePr>
        <p:xfrm>
          <a:off x="923567" y="2714017"/>
          <a:ext cx="3581279" cy="3933557"/>
        </p:xfrm>
        <a:graphic>
          <a:graphicData uri="http://schemas.openxmlformats.org/drawingml/2006/table">
            <a:tbl>
              <a:tblPr firstRow="1" firstCol="1" bandRow="1">
                <a:tableStyleId>{B301B821-A1FF-4177-AEE7-76D212191A09}</a:tableStyleId>
              </a:tblPr>
              <a:tblGrid>
                <a:gridCol w="840391">
                  <a:extLst>
                    <a:ext uri="{9D8B030D-6E8A-4147-A177-3AD203B41FA5}">
                      <a16:colId xmlns:a16="http://schemas.microsoft.com/office/drawing/2014/main" val="235241982"/>
                    </a:ext>
                  </a:extLst>
                </a:gridCol>
                <a:gridCol w="1493658">
                  <a:extLst>
                    <a:ext uri="{9D8B030D-6E8A-4147-A177-3AD203B41FA5}">
                      <a16:colId xmlns:a16="http://schemas.microsoft.com/office/drawing/2014/main" val="469360408"/>
                    </a:ext>
                  </a:extLst>
                </a:gridCol>
                <a:gridCol w="1247230">
                  <a:extLst>
                    <a:ext uri="{9D8B030D-6E8A-4147-A177-3AD203B41FA5}">
                      <a16:colId xmlns:a16="http://schemas.microsoft.com/office/drawing/2014/main" val="2760753222"/>
                    </a:ext>
                  </a:extLst>
                </a:gridCol>
              </a:tblGrid>
              <a:tr h="517178">
                <a:tc>
                  <a:txBody>
                    <a:bodyPr/>
                    <a:lstStyle/>
                    <a:p>
                      <a:pPr marL="0" marR="0" algn="ctr">
                        <a:lnSpc>
                          <a:spcPct val="100000"/>
                        </a:lnSpc>
                        <a:spcBef>
                          <a:spcPts val="0"/>
                        </a:spcBef>
                        <a:spcAft>
                          <a:spcPts val="0"/>
                        </a:spcAft>
                      </a:pPr>
                      <a:r>
                        <a:rPr lang="en-US" sz="1400" dirty="0">
                          <a:effectLst/>
                          <a:latin typeface="Segoe UI "/>
                        </a:rPr>
                        <a:t>Year</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solidFill>
                      <a:srgbClr val="203864"/>
                    </a:solidFill>
                  </a:tcPr>
                </a:tc>
                <a:tc>
                  <a:txBody>
                    <a:bodyPr/>
                    <a:lstStyle/>
                    <a:p>
                      <a:pPr marL="0" marR="0" algn="ctr">
                        <a:lnSpc>
                          <a:spcPct val="100000"/>
                        </a:lnSpc>
                        <a:spcBef>
                          <a:spcPts val="0"/>
                        </a:spcBef>
                        <a:spcAft>
                          <a:spcPts val="0"/>
                        </a:spcAft>
                      </a:pPr>
                      <a:r>
                        <a:rPr lang="en-US" sz="1400" dirty="0">
                          <a:effectLst/>
                          <a:latin typeface="Segoe UI "/>
                        </a:rPr>
                        <a:t>Enplanements</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solidFill>
                      <a:srgbClr val="203864"/>
                    </a:solidFill>
                  </a:tcPr>
                </a:tc>
                <a:tc>
                  <a:txBody>
                    <a:bodyPr/>
                    <a:lstStyle/>
                    <a:p>
                      <a:pPr marL="0" marR="0" algn="ctr">
                        <a:lnSpc>
                          <a:spcPct val="100000"/>
                        </a:lnSpc>
                        <a:spcBef>
                          <a:spcPts val="0"/>
                        </a:spcBef>
                        <a:spcAft>
                          <a:spcPts val="0"/>
                        </a:spcAft>
                      </a:pPr>
                      <a:r>
                        <a:rPr lang="en-US" sz="1400" dirty="0">
                          <a:effectLst/>
                          <a:latin typeface="Segoe UI "/>
                        </a:rPr>
                        <a:t>Meets NHS Criteria?</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solidFill>
                      <a:srgbClr val="203864"/>
                    </a:solidFill>
                  </a:tcPr>
                </a:tc>
                <a:extLst>
                  <a:ext uri="{0D108BD9-81ED-4DB2-BD59-A6C34878D82A}">
                    <a16:rowId xmlns:a16="http://schemas.microsoft.com/office/drawing/2014/main" val="1800567853"/>
                  </a:ext>
                </a:extLst>
              </a:tr>
              <a:tr h="605524">
                <a:tc>
                  <a:txBody>
                    <a:bodyPr/>
                    <a:lstStyle/>
                    <a:p>
                      <a:pPr marL="0" marR="0" algn="ctr">
                        <a:lnSpc>
                          <a:spcPct val="100000"/>
                        </a:lnSpc>
                        <a:spcBef>
                          <a:spcPts val="0"/>
                        </a:spcBef>
                        <a:spcAft>
                          <a:spcPts val="0"/>
                        </a:spcAft>
                      </a:pPr>
                      <a:r>
                        <a:rPr lang="en-US" sz="1400" dirty="0">
                          <a:effectLst/>
                          <a:latin typeface="Segoe UI "/>
                        </a:rPr>
                        <a:t>2013</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2,333</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No</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extLst>
                  <a:ext uri="{0D108BD9-81ED-4DB2-BD59-A6C34878D82A}">
                    <a16:rowId xmlns:a16="http://schemas.microsoft.com/office/drawing/2014/main" val="1935438280"/>
                  </a:ext>
                </a:extLst>
              </a:tr>
              <a:tr h="742143">
                <a:tc>
                  <a:txBody>
                    <a:bodyPr/>
                    <a:lstStyle/>
                    <a:p>
                      <a:pPr marL="0" marR="0" algn="ctr">
                        <a:lnSpc>
                          <a:spcPct val="100000"/>
                        </a:lnSpc>
                        <a:spcBef>
                          <a:spcPts val="0"/>
                        </a:spcBef>
                        <a:spcAft>
                          <a:spcPts val="0"/>
                        </a:spcAft>
                      </a:pPr>
                      <a:r>
                        <a:rPr lang="en-US" sz="1400" dirty="0">
                          <a:effectLst/>
                          <a:latin typeface="Segoe UI "/>
                        </a:rPr>
                        <a:t>2014</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874</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ea typeface="Calibri" panose="020F0502020204030204" pitchFamily="34" charset="0"/>
                          <a:cs typeface="Times New Roman" panose="02020603050405020304" pitchFamily="18" charset="0"/>
                        </a:rPr>
                        <a:t>No</a:t>
                      </a:r>
                    </a:p>
                  </a:txBody>
                  <a:tcPr marL="90167" marR="90167" marT="0" marB="0" anchor="ctr"/>
                </a:tc>
                <a:extLst>
                  <a:ext uri="{0D108BD9-81ED-4DB2-BD59-A6C34878D82A}">
                    <a16:rowId xmlns:a16="http://schemas.microsoft.com/office/drawing/2014/main" val="3575375194"/>
                  </a:ext>
                </a:extLst>
              </a:tr>
              <a:tr h="517178">
                <a:tc>
                  <a:txBody>
                    <a:bodyPr/>
                    <a:lstStyle/>
                    <a:p>
                      <a:pPr marL="0" marR="0" algn="ctr">
                        <a:lnSpc>
                          <a:spcPct val="100000"/>
                        </a:lnSpc>
                        <a:spcBef>
                          <a:spcPts val="0"/>
                        </a:spcBef>
                        <a:spcAft>
                          <a:spcPts val="0"/>
                        </a:spcAft>
                      </a:pPr>
                      <a:r>
                        <a:rPr lang="en-US" sz="1400" dirty="0">
                          <a:effectLst/>
                          <a:latin typeface="Segoe UI "/>
                        </a:rPr>
                        <a:t>2015</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110</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No</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extLst>
                  <a:ext uri="{0D108BD9-81ED-4DB2-BD59-A6C34878D82A}">
                    <a16:rowId xmlns:a16="http://schemas.microsoft.com/office/drawing/2014/main" val="3197713330"/>
                  </a:ext>
                </a:extLst>
              </a:tr>
              <a:tr h="517178">
                <a:tc>
                  <a:txBody>
                    <a:bodyPr/>
                    <a:lstStyle/>
                    <a:p>
                      <a:pPr marL="0" marR="0" algn="ctr">
                        <a:lnSpc>
                          <a:spcPct val="100000"/>
                        </a:lnSpc>
                        <a:spcBef>
                          <a:spcPts val="0"/>
                        </a:spcBef>
                        <a:spcAft>
                          <a:spcPts val="0"/>
                        </a:spcAft>
                      </a:pPr>
                      <a:r>
                        <a:rPr lang="en-US" sz="1400" dirty="0">
                          <a:effectLst/>
                          <a:latin typeface="Segoe UI "/>
                        </a:rPr>
                        <a:t>2016</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1,337</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No</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extLst>
                  <a:ext uri="{0D108BD9-81ED-4DB2-BD59-A6C34878D82A}">
                    <a16:rowId xmlns:a16="http://schemas.microsoft.com/office/drawing/2014/main" val="3208919646"/>
                  </a:ext>
                </a:extLst>
              </a:tr>
              <a:tr h="517178">
                <a:tc>
                  <a:txBody>
                    <a:bodyPr/>
                    <a:lstStyle/>
                    <a:p>
                      <a:pPr marL="0" marR="0" algn="ctr">
                        <a:lnSpc>
                          <a:spcPct val="100000"/>
                        </a:lnSpc>
                        <a:spcBef>
                          <a:spcPts val="0"/>
                        </a:spcBef>
                        <a:spcAft>
                          <a:spcPts val="0"/>
                        </a:spcAft>
                      </a:pPr>
                      <a:r>
                        <a:rPr lang="en-US" sz="1400" dirty="0">
                          <a:effectLst/>
                          <a:latin typeface="Segoe UI "/>
                        </a:rPr>
                        <a:t>2017</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505</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ea typeface="Calibri" panose="020F0502020204030204" pitchFamily="34" charset="0"/>
                          <a:cs typeface="Times New Roman" panose="02020603050405020304" pitchFamily="18" charset="0"/>
                        </a:rPr>
                        <a:t>No</a:t>
                      </a:r>
                    </a:p>
                  </a:txBody>
                  <a:tcPr marL="90167" marR="90167" marT="0" marB="0" anchor="ctr"/>
                </a:tc>
                <a:extLst>
                  <a:ext uri="{0D108BD9-81ED-4DB2-BD59-A6C34878D82A}">
                    <a16:rowId xmlns:a16="http://schemas.microsoft.com/office/drawing/2014/main" val="1474145002"/>
                  </a:ext>
                </a:extLst>
              </a:tr>
              <a:tr h="517178">
                <a:tc>
                  <a:txBody>
                    <a:bodyPr/>
                    <a:lstStyle/>
                    <a:p>
                      <a:pPr marL="0" marR="0" algn="ctr">
                        <a:lnSpc>
                          <a:spcPct val="100000"/>
                        </a:lnSpc>
                        <a:spcBef>
                          <a:spcPts val="0"/>
                        </a:spcBef>
                        <a:spcAft>
                          <a:spcPts val="0"/>
                        </a:spcAft>
                      </a:pPr>
                      <a:r>
                        <a:rPr lang="en-US" sz="1400" dirty="0">
                          <a:effectLst/>
                          <a:latin typeface="Segoe UI "/>
                        </a:rPr>
                        <a:t>2018</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2,212</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tc>
                  <a:txBody>
                    <a:bodyPr/>
                    <a:lstStyle/>
                    <a:p>
                      <a:pPr marL="0" marR="0" algn="ctr">
                        <a:lnSpc>
                          <a:spcPct val="100000"/>
                        </a:lnSpc>
                        <a:spcBef>
                          <a:spcPts val="0"/>
                        </a:spcBef>
                        <a:spcAft>
                          <a:spcPts val="0"/>
                        </a:spcAft>
                      </a:pPr>
                      <a:r>
                        <a:rPr lang="en-US" sz="1400" dirty="0">
                          <a:effectLst/>
                          <a:latin typeface="Segoe UI "/>
                        </a:rPr>
                        <a:t>No</a:t>
                      </a:r>
                      <a:endParaRPr lang="en-US" sz="1400" dirty="0">
                        <a:effectLst/>
                        <a:latin typeface="Segoe UI "/>
                        <a:ea typeface="Calibri" panose="020F0502020204030204" pitchFamily="34" charset="0"/>
                        <a:cs typeface="Times New Roman" panose="02020603050405020304" pitchFamily="18" charset="0"/>
                      </a:endParaRPr>
                    </a:p>
                  </a:txBody>
                  <a:tcPr marL="90167" marR="90167" marT="0" marB="0" anchor="ctr"/>
                </a:tc>
                <a:extLst>
                  <a:ext uri="{0D108BD9-81ED-4DB2-BD59-A6C34878D82A}">
                    <a16:rowId xmlns:a16="http://schemas.microsoft.com/office/drawing/2014/main" val="585066144"/>
                  </a:ext>
                </a:extLst>
              </a:tr>
            </a:tbl>
          </a:graphicData>
        </a:graphic>
      </p:graphicFrame>
      <p:pic>
        <p:nvPicPr>
          <p:cNvPr id="12" name="Picture 11">
            <a:extLst>
              <a:ext uri="{FF2B5EF4-FFF2-40B4-BE49-F238E27FC236}">
                <a16:creationId xmlns:a16="http://schemas.microsoft.com/office/drawing/2014/main" id="{A02563D5-2024-4EBA-97BF-DB847416B24A}"/>
              </a:ext>
            </a:extLst>
          </p:cNvPr>
          <p:cNvPicPr>
            <a:picLocks noChangeAspect="1"/>
          </p:cNvPicPr>
          <p:nvPr/>
        </p:nvPicPr>
        <p:blipFill rotWithShape="1">
          <a:blip r:embed="rId2">
            <a:extLst>
              <a:ext uri="{28A0092B-C50C-407E-A947-70E740481C1C}">
                <a14:useLocalDpi xmlns:a14="http://schemas.microsoft.com/office/drawing/2010/main" val="0"/>
              </a:ext>
            </a:extLst>
          </a:blip>
          <a:srcRect l="38298" t="9861" r="21309" b="26019"/>
          <a:stretch/>
        </p:blipFill>
        <p:spPr>
          <a:xfrm>
            <a:off x="6680365" y="798722"/>
            <a:ext cx="4768130" cy="5848852"/>
          </a:xfrm>
          <a:prstGeom prst="rect">
            <a:avLst/>
          </a:prstGeom>
        </p:spPr>
      </p:pic>
    </p:spTree>
    <p:extLst>
      <p:ext uri="{BB962C8B-B14F-4D97-AF65-F5344CB8AC3E}">
        <p14:creationId xmlns:p14="http://schemas.microsoft.com/office/powerpoint/2010/main" val="220986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196D8-FB60-4259-A1E2-2E14424664D9}"/>
              </a:ext>
            </a:extLst>
          </p:cNvPr>
          <p:cNvSpPr txBox="1"/>
          <p:nvPr/>
        </p:nvSpPr>
        <p:spPr>
          <a:xfrm>
            <a:off x="517754" y="781721"/>
            <a:ext cx="5697029" cy="1938992"/>
          </a:xfrm>
          <a:prstGeom prst="rect">
            <a:avLst/>
          </a:prstGeom>
          <a:noFill/>
        </p:spPr>
        <p:txBody>
          <a:bodyPr wrap="square" rtlCol="0">
            <a:spAutoFit/>
          </a:bodyPr>
          <a:lstStyle/>
          <a:p>
            <a:r>
              <a:rPr lang="en-US" sz="2000" b="1" dirty="0">
                <a:solidFill>
                  <a:schemeClr val="accent1">
                    <a:lumMod val="50000"/>
                  </a:schemeClr>
                </a:solidFill>
                <a:latin typeface="Segoe UI "/>
                <a:cs typeface="Segoe UI" panose="020B0502040204020203" pitchFamily="34" charset="0"/>
              </a:rPr>
              <a:t>SR 82 </a:t>
            </a:r>
            <a:r>
              <a:rPr lang="en-US" sz="2000" dirty="0">
                <a:solidFill>
                  <a:schemeClr val="accent1">
                    <a:lumMod val="50000"/>
                  </a:schemeClr>
                </a:solidFill>
                <a:latin typeface="Segoe UI "/>
                <a:cs typeface="Segoe UI" panose="020B0502040204020203" pitchFamily="34" charset="0"/>
              </a:rPr>
              <a:t>between SR 739 (USB 41) in  Lee County to SR 29 in Collier County is proposed for NHS Principal Arterial designation.</a:t>
            </a:r>
            <a:r>
              <a:rPr lang="en-US" sz="2000" dirty="0">
                <a:solidFill>
                  <a:srgbClr val="C00000"/>
                </a:solidFill>
                <a:latin typeface="Segoe UI "/>
                <a:cs typeface="Segoe UI" panose="020B0502040204020203" pitchFamily="34" charset="0"/>
              </a:rPr>
              <a:t>* </a:t>
            </a:r>
            <a:r>
              <a:rPr lang="en-US" sz="2000" dirty="0">
                <a:solidFill>
                  <a:schemeClr val="accent1">
                    <a:lumMod val="50000"/>
                  </a:schemeClr>
                </a:solidFill>
                <a:latin typeface="Segoe UI "/>
                <a:cs typeface="Segoe UI" panose="020B0502040204020203" pitchFamily="34" charset="0"/>
              </a:rPr>
              <a:t>SR 82 serves as a major freight transportation route, connecting Lee, Hendry and Collier Counties. </a:t>
            </a:r>
            <a:endParaRPr lang="en-US" sz="2000" dirty="0">
              <a:solidFill>
                <a:srgbClr val="C00000"/>
              </a:solidFill>
              <a:latin typeface="Segoe UI "/>
              <a:cs typeface="Segoe UI" panose="020B0502040204020203" pitchFamily="34" charset="0"/>
            </a:endParaRPr>
          </a:p>
          <a:p>
            <a:endParaRPr lang="en-US" sz="2000" dirty="0">
              <a:solidFill>
                <a:srgbClr val="C00000"/>
              </a:solidFill>
              <a:latin typeface="Segoe UI "/>
              <a:cs typeface="Segoe UI" panose="020B0502040204020203" pitchFamily="34" charset="0"/>
            </a:endParaRPr>
          </a:p>
        </p:txBody>
      </p:sp>
      <p:sp>
        <p:nvSpPr>
          <p:cNvPr id="6" name="TextBox 5">
            <a:extLst>
              <a:ext uri="{FF2B5EF4-FFF2-40B4-BE49-F238E27FC236}">
                <a16:creationId xmlns:a16="http://schemas.microsoft.com/office/drawing/2014/main" id="{9427714F-F0CD-4E19-B551-30372DCB6AC6}"/>
              </a:ext>
            </a:extLst>
          </p:cNvPr>
          <p:cNvSpPr txBox="1"/>
          <p:nvPr/>
        </p:nvSpPr>
        <p:spPr>
          <a:xfrm>
            <a:off x="404241" y="3739745"/>
            <a:ext cx="3358896" cy="369332"/>
          </a:xfrm>
          <a:prstGeom prst="rect">
            <a:avLst/>
          </a:prstGeom>
          <a:noFill/>
        </p:spPr>
        <p:txBody>
          <a:bodyPr wrap="square" rtlCol="0">
            <a:spAutoFit/>
          </a:bodyPr>
          <a:lstStyle/>
          <a:p>
            <a:r>
              <a:rPr lang="en-US" b="1" dirty="0">
                <a:solidFill>
                  <a:schemeClr val="accent1">
                    <a:lumMod val="50000"/>
                  </a:schemeClr>
                </a:solidFill>
                <a:latin typeface="Segoe UI" panose="020B0502040204020203" pitchFamily="34" charset="0"/>
                <a:cs typeface="Segoe UI" panose="020B0502040204020203" pitchFamily="34" charset="0"/>
              </a:rPr>
              <a:t>Programmed Improvements</a:t>
            </a:r>
          </a:p>
        </p:txBody>
      </p:sp>
      <p:sp>
        <p:nvSpPr>
          <p:cNvPr id="7" name="TextBox 6">
            <a:extLst>
              <a:ext uri="{FF2B5EF4-FFF2-40B4-BE49-F238E27FC236}">
                <a16:creationId xmlns:a16="http://schemas.microsoft.com/office/drawing/2014/main" id="{55A6E33A-4CE2-4849-B133-5C45C0889550}"/>
              </a:ext>
            </a:extLst>
          </p:cNvPr>
          <p:cNvSpPr txBox="1"/>
          <p:nvPr/>
        </p:nvSpPr>
        <p:spPr>
          <a:xfrm>
            <a:off x="414910" y="2406257"/>
            <a:ext cx="5903594" cy="430887"/>
          </a:xfrm>
          <a:prstGeom prst="rect">
            <a:avLst/>
          </a:prstGeom>
          <a:noFill/>
        </p:spPr>
        <p:txBody>
          <a:bodyPr wrap="square" rtlCol="0">
            <a:spAutoFit/>
          </a:bodyPr>
          <a:lstStyle/>
          <a:p>
            <a:pPr marL="114300" indent="-114300"/>
            <a:r>
              <a:rPr lang="en-US" sz="1100" i="1" dirty="0">
                <a:solidFill>
                  <a:srgbClr val="C00000"/>
                </a:solidFill>
                <a:latin typeface="Segoe UI "/>
              </a:rPr>
              <a:t>*</a:t>
            </a:r>
            <a:r>
              <a:rPr lang="en-US" sz="1100" i="1" dirty="0">
                <a:latin typeface="Segoe UI "/>
              </a:rPr>
              <a:t> </a:t>
            </a:r>
            <a:r>
              <a:rPr lang="en-US" sz="1100" i="1" dirty="0">
                <a:solidFill>
                  <a:schemeClr val="accent1">
                    <a:lumMod val="50000"/>
                  </a:schemeClr>
                </a:solidFill>
                <a:latin typeface="Segoe UI "/>
              </a:rPr>
              <a:t>SR 82 between I-75 in Lee County and SR 29 in Collier County is designated as a SIS Highway corridor. </a:t>
            </a:r>
            <a:endParaRPr lang="en-US" sz="1100" dirty="0">
              <a:solidFill>
                <a:schemeClr val="accent1">
                  <a:lumMod val="50000"/>
                </a:schemeClr>
              </a:solidFill>
            </a:endParaRPr>
          </a:p>
        </p:txBody>
      </p:sp>
      <p:sp>
        <p:nvSpPr>
          <p:cNvPr id="10" name="Title 1">
            <a:extLst>
              <a:ext uri="{FF2B5EF4-FFF2-40B4-BE49-F238E27FC236}">
                <a16:creationId xmlns:a16="http://schemas.microsoft.com/office/drawing/2014/main" id="{AB1A25FB-53C8-4263-B931-D2FCB808B258}"/>
              </a:ext>
            </a:extLst>
          </p:cNvPr>
          <p:cNvSpPr txBox="1">
            <a:spLocks/>
          </p:cNvSpPr>
          <p:nvPr/>
        </p:nvSpPr>
        <p:spPr>
          <a:xfrm>
            <a:off x="0" y="224624"/>
            <a:ext cx="12192000" cy="556211"/>
          </a:xfrm>
          <a:prstGeom prst="rect">
            <a:avLst/>
          </a:prstGeom>
        </p:spPr>
        <p:txBody>
          <a:bodyPr>
            <a:noAutofit/>
          </a:bodyPr>
          <a:lstStyle>
            <a:lvl1pPr algn="l" defTabSz="914400" rtl="0" eaLnBrk="1" latinLnBrk="0" hangingPunct="1">
              <a:lnSpc>
                <a:spcPct val="90000"/>
              </a:lnSpc>
              <a:spcBef>
                <a:spcPct val="0"/>
              </a:spcBef>
              <a:buNone/>
              <a:defRPr sz="5000" kern="1200" baseline="0">
                <a:solidFill>
                  <a:schemeClr val="accent1">
                    <a:lumMod val="50000"/>
                  </a:schemeClr>
                </a:solidFill>
                <a:latin typeface="Segoe UI Light" panose="020B0502040204020203" pitchFamily="34" charset="0"/>
                <a:ea typeface="+mj-ea"/>
                <a:cs typeface="Segoe UI Light" panose="020B0502040204020203" pitchFamily="34" charset="0"/>
              </a:defRPr>
            </a:lvl1pPr>
          </a:lstStyle>
          <a:p>
            <a:pPr algn="ctr"/>
            <a:r>
              <a:rPr lang="en-US" sz="3200" b="1" dirty="0">
                <a:latin typeface="Segoe UI Black" panose="020B0A02040204020203" pitchFamily="34" charset="0"/>
                <a:ea typeface="Segoe UI Black" panose="020B0A02040204020203" pitchFamily="34" charset="0"/>
                <a:cs typeface="Segoe UI Black" panose="020B0A02040204020203" pitchFamily="34" charset="0"/>
              </a:rPr>
              <a:t>Proposed NHS Addition</a:t>
            </a:r>
          </a:p>
        </p:txBody>
      </p:sp>
      <p:sp>
        <p:nvSpPr>
          <p:cNvPr id="23" name="TextBox 22">
            <a:extLst>
              <a:ext uri="{FF2B5EF4-FFF2-40B4-BE49-F238E27FC236}">
                <a16:creationId xmlns:a16="http://schemas.microsoft.com/office/drawing/2014/main" id="{CCA4DD1C-7D62-4C2A-B781-A0A6484080F4}"/>
              </a:ext>
            </a:extLst>
          </p:cNvPr>
          <p:cNvSpPr txBox="1"/>
          <p:nvPr/>
        </p:nvSpPr>
        <p:spPr>
          <a:xfrm>
            <a:off x="6531546" y="889839"/>
            <a:ext cx="3358896" cy="369332"/>
          </a:xfrm>
          <a:prstGeom prst="rect">
            <a:avLst/>
          </a:prstGeom>
          <a:noFill/>
        </p:spPr>
        <p:txBody>
          <a:bodyPr wrap="square" rtlCol="0">
            <a:spAutoFit/>
          </a:bodyPr>
          <a:lstStyle/>
          <a:p>
            <a:r>
              <a:rPr lang="en-US" b="1" i="1" dirty="0">
                <a:solidFill>
                  <a:schemeClr val="accent1">
                    <a:lumMod val="50000"/>
                  </a:schemeClr>
                </a:solidFill>
                <a:latin typeface="Segoe UI" panose="020B0502040204020203" pitchFamily="34" charset="0"/>
                <a:cs typeface="Segoe UI" panose="020B0502040204020203" pitchFamily="34" charset="0"/>
              </a:rPr>
              <a:t>Programmed Improvements</a:t>
            </a:r>
          </a:p>
        </p:txBody>
      </p:sp>
      <p:sp>
        <p:nvSpPr>
          <p:cNvPr id="2" name="Rectangle 1">
            <a:extLst>
              <a:ext uri="{FF2B5EF4-FFF2-40B4-BE49-F238E27FC236}">
                <a16:creationId xmlns:a16="http://schemas.microsoft.com/office/drawing/2014/main" id="{53613435-74A2-4F79-B8BA-E532615850C8}"/>
              </a:ext>
            </a:extLst>
          </p:cNvPr>
          <p:cNvSpPr/>
          <p:nvPr/>
        </p:nvSpPr>
        <p:spPr>
          <a:xfrm>
            <a:off x="5977217" y="3244334"/>
            <a:ext cx="237566"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rPr>
              <a:t> </a:t>
            </a:r>
          </a:p>
        </p:txBody>
      </p:sp>
      <p:pic>
        <p:nvPicPr>
          <p:cNvPr id="5" name="Picture 4" descr="A close up of a map&#10;&#10;Description automatically generated">
            <a:extLst>
              <a:ext uri="{FF2B5EF4-FFF2-40B4-BE49-F238E27FC236}">
                <a16:creationId xmlns:a16="http://schemas.microsoft.com/office/drawing/2014/main" id="{4C4FF0B3-6DDB-42DB-8E35-1DD4D27E3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04" y="2798232"/>
            <a:ext cx="8356326" cy="4016219"/>
          </a:xfrm>
          <a:prstGeom prst="rect">
            <a:avLst/>
          </a:prstGeom>
        </p:spPr>
      </p:pic>
      <p:graphicFrame>
        <p:nvGraphicFramePr>
          <p:cNvPr id="22" name="Table 21">
            <a:extLst>
              <a:ext uri="{FF2B5EF4-FFF2-40B4-BE49-F238E27FC236}">
                <a16:creationId xmlns:a16="http://schemas.microsoft.com/office/drawing/2014/main" id="{7FBC8021-5824-430B-B707-164C9E67E76C}"/>
              </a:ext>
            </a:extLst>
          </p:cNvPr>
          <p:cNvGraphicFramePr>
            <a:graphicFrameLocks noGrp="1"/>
          </p:cNvGraphicFramePr>
          <p:nvPr>
            <p:extLst>
              <p:ext uri="{D42A27DB-BD31-4B8C-83A1-F6EECF244321}">
                <p14:modId xmlns:p14="http://schemas.microsoft.com/office/powerpoint/2010/main" val="1414425547"/>
              </p:ext>
            </p:extLst>
          </p:nvPr>
        </p:nvGraphicFramePr>
        <p:xfrm>
          <a:off x="6531546" y="1297973"/>
          <a:ext cx="5618163" cy="1413828"/>
        </p:xfrm>
        <a:graphic>
          <a:graphicData uri="http://schemas.openxmlformats.org/drawingml/2006/table">
            <a:tbl>
              <a:tblPr firstRow="1" firstCol="1" bandRow="1">
                <a:tableStyleId>{B301B821-A1FF-4177-AEE7-76D212191A09}</a:tableStyleId>
              </a:tblPr>
              <a:tblGrid>
                <a:gridCol w="798512">
                  <a:extLst>
                    <a:ext uri="{9D8B030D-6E8A-4147-A177-3AD203B41FA5}">
                      <a16:colId xmlns:a16="http://schemas.microsoft.com/office/drawing/2014/main" val="235241982"/>
                    </a:ext>
                  </a:extLst>
                </a:gridCol>
                <a:gridCol w="1419226">
                  <a:extLst>
                    <a:ext uri="{9D8B030D-6E8A-4147-A177-3AD203B41FA5}">
                      <a16:colId xmlns:a16="http://schemas.microsoft.com/office/drawing/2014/main" val="469360408"/>
                    </a:ext>
                  </a:extLst>
                </a:gridCol>
                <a:gridCol w="1185078">
                  <a:extLst>
                    <a:ext uri="{9D8B030D-6E8A-4147-A177-3AD203B41FA5}">
                      <a16:colId xmlns:a16="http://schemas.microsoft.com/office/drawing/2014/main" val="2760753222"/>
                    </a:ext>
                  </a:extLst>
                </a:gridCol>
                <a:gridCol w="1129497">
                  <a:extLst>
                    <a:ext uri="{9D8B030D-6E8A-4147-A177-3AD203B41FA5}">
                      <a16:colId xmlns:a16="http://schemas.microsoft.com/office/drawing/2014/main" val="2972876708"/>
                    </a:ext>
                  </a:extLst>
                </a:gridCol>
                <a:gridCol w="1085850">
                  <a:extLst>
                    <a:ext uri="{9D8B030D-6E8A-4147-A177-3AD203B41FA5}">
                      <a16:colId xmlns:a16="http://schemas.microsoft.com/office/drawing/2014/main" val="1929174572"/>
                    </a:ext>
                  </a:extLst>
                </a:gridCol>
              </a:tblGrid>
              <a:tr h="471276">
                <a:tc>
                  <a:txBody>
                    <a:bodyPr/>
                    <a:lstStyle/>
                    <a:p>
                      <a:pPr marL="0" marR="0" algn="ctr">
                        <a:lnSpc>
                          <a:spcPct val="100000"/>
                        </a:lnSpc>
                        <a:spcBef>
                          <a:spcPts val="0"/>
                        </a:spcBef>
                        <a:spcAft>
                          <a:spcPts val="0"/>
                        </a:spcAft>
                      </a:pPr>
                      <a:r>
                        <a:rPr lang="en-US" sz="1100" dirty="0">
                          <a:effectLst/>
                          <a:latin typeface="Segoe UI "/>
                        </a:rPr>
                        <a:t>Roadway ID</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solidFill>
                      <a:srgbClr val="203864"/>
                    </a:solidFill>
                  </a:tcPr>
                </a:tc>
                <a:tc>
                  <a:txBody>
                    <a:bodyPr/>
                    <a:lstStyle/>
                    <a:p>
                      <a:pPr marL="0" marR="0" algn="ctr">
                        <a:lnSpc>
                          <a:spcPct val="100000"/>
                        </a:lnSpc>
                        <a:spcBef>
                          <a:spcPts val="0"/>
                        </a:spcBef>
                        <a:spcAft>
                          <a:spcPts val="0"/>
                        </a:spcAft>
                      </a:pPr>
                      <a:r>
                        <a:rPr lang="en-US" sz="1100" dirty="0">
                          <a:effectLst/>
                          <a:latin typeface="Segoe UI "/>
                        </a:rPr>
                        <a:t>Roadway Name</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solidFill>
                      <a:srgbClr val="203864"/>
                    </a:solidFill>
                  </a:tcPr>
                </a:tc>
                <a:tc>
                  <a:txBody>
                    <a:bodyPr/>
                    <a:lstStyle/>
                    <a:p>
                      <a:pPr marL="0" marR="0" algn="ctr">
                        <a:lnSpc>
                          <a:spcPct val="100000"/>
                        </a:lnSpc>
                        <a:spcBef>
                          <a:spcPts val="0"/>
                        </a:spcBef>
                        <a:spcAft>
                          <a:spcPts val="0"/>
                        </a:spcAft>
                      </a:pPr>
                      <a:r>
                        <a:rPr lang="en-US" sz="1100" dirty="0">
                          <a:effectLst/>
                          <a:latin typeface="Segoe UI "/>
                        </a:rPr>
                        <a:t>Work Summary</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solidFill>
                      <a:srgbClr val="203864"/>
                    </a:solidFill>
                  </a:tcPr>
                </a:tc>
                <a:tc>
                  <a:txBody>
                    <a:bodyPr/>
                    <a:lstStyle/>
                    <a:p>
                      <a:pPr marL="0" marR="0" algn="ctr">
                        <a:lnSpc>
                          <a:spcPct val="100000"/>
                        </a:lnSpc>
                        <a:spcBef>
                          <a:spcPts val="0"/>
                        </a:spcBef>
                        <a:spcAft>
                          <a:spcPts val="0"/>
                        </a:spcAft>
                      </a:pPr>
                      <a:r>
                        <a:rPr lang="en-US" sz="1100" dirty="0">
                          <a:effectLst/>
                          <a:latin typeface="Segoe UI "/>
                          <a:ea typeface="Calibri" panose="020F0502020204030204" pitchFamily="34" charset="0"/>
                          <a:cs typeface="Times New Roman" panose="02020603050405020304" pitchFamily="18" charset="0"/>
                        </a:rPr>
                        <a:t>Current Phase</a:t>
                      </a:r>
                    </a:p>
                  </a:txBody>
                  <a:tcPr marL="68580" marR="68580" marT="0" marB="0" anchor="ctr">
                    <a:solidFill>
                      <a:srgbClr val="203864"/>
                    </a:solidFill>
                  </a:tcPr>
                </a:tc>
                <a:tc>
                  <a:txBody>
                    <a:bodyPr/>
                    <a:lstStyle/>
                    <a:p>
                      <a:pPr marL="0" marR="0" algn="ctr">
                        <a:lnSpc>
                          <a:spcPct val="100000"/>
                        </a:lnSpc>
                        <a:spcBef>
                          <a:spcPts val="0"/>
                        </a:spcBef>
                        <a:spcAft>
                          <a:spcPts val="0"/>
                        </a:spcAft>
                      </a:pPr>
                      <a:r>
                        <a:rPr lang="en-US" sz="1100" dirty="0">
                          <a:effectLst/>
                          <a:latin typeface="Segoe UI "/>
                        </a:rPr>
                        <a:t>Programmed Lanes</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solidFill>
                      <a:srgbClr val="203864"/>
                    </a:solidFill>
                  </a:tcPr>
                </a:tc>
                <a:extLst>
                  <a:ext uri="{0D108BD9-81ED-4DB2-BD59-A6C34878D82A}">
                    <a16:rowId xmlns:a16="http://schemas.microsoft.com/office/drawing/2014/main" val="1800567853"/>
                  </a:ext>
                </a:extLst>
              </a:tr>
              <a:tr h="471276">
                <a:tc>
                  <a:txBody>
                    <a:bodyPr/>
                    <a:lstStyle/>
                    <a:p>
                      <a:pPr marL="0" marR="0" algn="ctr">
                        <a:lnSpc>
                          <a:spcPct val="100000"/>
                        </a:lnSpc>
                        <a:spcBef>
                          <a:spcPts val="0"/>
                        </a:spcBef>
                        <a:spcAft>
                          <a:spcPts val="0"/>
                        </a:spcAft>
                      </a:pPr>
                      <a:r>
                        <a:rPr lang="en-US" sz="1100" dirty="0">
                          <a:effectLst/>
                          <a:latin typeface="Segoe UI "/>
                        </a:rPr>
                        <a:t>430848-1</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100" dirty="0">
                          <a:effectLst/>
                          <a:latin typeface="Segoe UI "/>
                        </a:rPr>
                        <a:t>Hendry C/L to Gator Slough Lane</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100" dirty="0">
                          <a:effectLst/>
                          <a:latin typeface="Segoe UI "/>
                        </a:rPr>
                        <a:t>Add Lanes and Reconstruct</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100" dirty="0">
                          <a:effectLst/>
                          <a:latin typeface="Segoe UI "/>
                        </a:rPr>
                        <a:t>Construction (FY 2023)</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100" dirty="0">
                          <a:effectLst/>
                          <a:latin typeface="Segoe UI "/>
                        </a:rPr>
                        <a:t>4</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066144"/>
                  </a:ext>
                </a:extLst>
              </a:tr>
              <a:tr h="471276">
                <a:tc>
                  <a:txBody>
                    <a:bodyPr/>
                    <a:lstStyle/>
                    <a:p>
                      <a:pPr marL="0" marR="0" algn="ctr">
                        <a:lnSpc>
                          <a:spcPct val="100000"/>
                        </a:lnSpc>
                        <a:spcBef>
                          <a:spcPts val="0"/>
                        </a:spcBef>
                        <a:spcAft>
                          <a:spcPts val="0"/>
                        </a:spcAft>
                      </a:pPr>
                      <a:r>
                        <a:rPr lang="en-US" sz="1100" dirty="0">
                          <a:effectLst/>
                          <a:latin typeface="Segoe UI "/>
                        </a:rPr>
                        <a:t>430849-1</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100" dirty="0">
                          <a:effectLst/>
                          <a:latin typeface="Segoe UI "/>
                        </a:rPr>
                        <a:t>Gator Slough Lane to SR 29</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100" dirty="0">
                          <a:effectLst/>
                          <a:latin typeface="Segoe UI "/>
                        </a:rPr>
                        <a:t>Add Lanes and Reconstruct</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100" dirty="0">
                          <a:effectLst/>
                          <a:latin typeface="Segoe UI "/>
                        </a:rPr>
                        <a:t>Construction (FY 2020)</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100" dirty="0">
                          <a:effectLst/>
                          <a:latin typeface="Segoe UI "/>
                        </a:rPr>
                        <a:t>4</a:t>
                      </a:r>
                      <a:endParaRPr lang="en-US" sz="1100" dirty="0">
                        <a:effectLst/>
                        <a:latin typeface="Segoe UI "/>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8850227"/>
                  </a:ext>
                </a:extLst>
              </a:tr>
            </a:tbl>
          </a:graphicData>
        </a:graphic>
      </p:graphicFrame>
      <p:sp>
        <p:nvSpPr>
          <p:cNvPr id="3" name="Oval 2">
            <a:extLst>
              <a:ext uri="{FF2B5EF4-FFF2-40B4-BE49-F238E27FC236}">
                <a16:creationId xmlns:a16="http://schemas.microsoft.com/office/drawing/2014/main" id="{803C2AA3-F01B-4074-9248-CAE601860469}"/>
              </a:ext>
            </a:extLst>
          </p:cNvPr>
          <p:cNvSpPr/>
          <p:nvPr/>
        </p:nvSpPr>
        <p:spPr>
          <a:xfrm rot="922465">
            <a:off x="6249160" y="5422869"/>
            <a:ext cx="2087033" cy="85825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124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8B2C-C7DD-44FC-AE95-DCC649336A9A}"/>
              </a:ext>
            </a:extLst>
          </p:cNvPr>
          <p:cNvSpPr>
            <a:spLocks noGrp="1"/>
          </p:cNvSpPr>
          <p:nvPr>
            <p:ph type="title"/>
          </p:nvPr>
        </p:nvSpPr>
        <p:spPr>
          <a:xfrm>
            <a:off x="0" y="126122"/>
            <a:ext cx="12191999" cy="1134651"/>
          </a:xfrm>
        </p:spPr>
        <p:txBody>
          <a:bodyPr>
            <a:noAutofit/>
          </a:bodyPr>
          <a:lstStyle/>
          <a:p>
            <a:pPr algn="ctr"/>
            <a:r>
              <a:rPr lang="en-US" sz="3200" dirty="0"/>
              <a:t>Action Requested </a:t>
            </a:r>
            <a:r>
              <a:rPr lang="en-US" sz="3200" dirty="0">
                <a:solidFill>
                  <a:srgbClr val="C00000"/>
                </a:solidFill>
              </a:rPr>
              <a:t>|</a:t>
            </a:r>
            <a:r>
              <a:rPr lang="en-US" sz="3200" dirty="0"/>
              <a:t> </a:t>
            </a:r>
            <a:r>
              <a:rPr lang="en-US" sz="2800" dirty="0">
                <a:latin typeface="Segoe UI" panose="020B0502040204020203" pitchFamily="34" charset="0"/>
                <a:cs typeface="Segoe UI" panose="020B0502040204020203" pitchFamily="34" charset="0"/>
              </a:rPr>
              <a:t>Approval of the Modification to the NHS.</a:t>
            </a:r>
            <a:endParaRPr lang="en-US" dirty="0"/>
          </a:p>
        </p:txBody>
      </p:sp>
      <p:sp>
        <p:nvSpPr>
          <p:cNvPr id="3" name="Content Placeholder 2">
            <a:extLst>
              <a:ext uri="{FF2B5EF4-FFF2-40B4-BE49-F238E27FC236}">
                <a16:creationId xmlns:a16="http://schemas.microsoft.com/office/drawing/2014/main" id="{C18218F7-5257-4FCE-9483-E101AC8120DE}"/>
              </a:ext>
            </a:extLst>
          </p:cNvPr>
          <p:cNvSpPr>
            <a:spLocks noGrp="1"/>
          </p:cNvSpPr>
          <p:nvPr>
            <p:ph idx="1"/>
          </p:nvPr>
        </p:nvSpPr>
        <p:spPr>
          <a:xfrm>
            <a:off x="513999" y="2352674"/>
            <a:ext cx="6080957" cy="3862669"/>
          </a:xfrm>
        </p:spPr>
        <p:txBody>
          <a:bodyPr>
            <a:noAutofit/>
          </a:bodyPr>
          <a:lstStyle/>
          <a:p>
            <a:pPr marL="0" indent="0">
              <a:spcBef>
                <a:spcPts val="2400"/>
              </a:spcBef>
              <a:buClr>
                <a:srgbClr val="C00000"/>
              </a:buClr>
              <a:buNone/>
            </a:pPr>
            <a:r>
              <a:rPr lang="en-US" sz="2400" b="1" dirty="0">
                <a:latin typeface="Segoe UI" panose="020B0502040204020203" pitchFamily="34" charset="0"/>
                <a:cs typeface="Segoe UI" panose="020B0502040204020203" pitchFamily="34" charset="0"/>
              </a:rPr>
              <a:t>Your approval will:</a:t>
            </a:r>
          </a:p>
          <a:p>
            <a:pPr marL="342900" indent="-342900">
              <a:spcBef>
                <a:spcPts val="2400"/>
              </a:spcBef>
              <a:buClr>
                <a:schemeClr val="accent6">
                  <a:lumMod val="75000"/>
                </a:schemeClr>
              </a:buClr>
              <a:buFont typeface="Wingdings" panose="05000000000000000000" pitchFamily="2" charset="2"/>
              <a:buChar char="ü"/>
            </a:pPr>
            <a:r>
              <a:rPr lang="en-US" b="1" dirty="0">
                <a:latin typeface="Segoe UI" panose="020B0502040204020203" pitchFamily="34" charset="0"/>
                <a:cs typeface="Segoe UI" panose="020B0502040204020203" pitchFamily="34" charset="0"/>
              </a:rPr>
              <a:t>Assist</a:t>
            </a:r>
            <a:r>
              <a:rPr lang="en-US" dirty="0">
                <a:latin typeface="Segoe UI" panose="020B0502040204020203" pitchFamily="34" charset="0"/>
                <a:cs typeface="Segoe UI" panose="020B0502040204020203" pitchFamily="34" charset="0"/>
              </a:rPr>
              <a:t> FDOT in their recommendation to FHWA.</a:t>
            </a:r>
          </a:p>
          <a:p>
            <a:pPr marL="342900" indent="-342900">
              <a:spcBef>
                <a:spcPts val="2400"/>
              </a:spcBef>
              <a:buClr>
                <a:schemeClr val="accent6">
                  <a:lumMod val="75000"/>
                </a:schemeClr>
              </a:buClr>
              <a:buFont typeface="Wingdings" panose="05000000000000000000" pitchFamily="2" charset="2"/>
              <a:buChar char="ü"/>
            </a:pPr>
            <a:r>
              <a:rPr lang="en-US" b="1" dirty="0">
                <a:latin typeface="Segoe UI" panose="020B0502040204020203" pitchFamily="34" charset="0"/>
                <a:cs typeface="Segoe UI" panose="020B0502040204020203" pitchFamily="34" charset="0"/>
              </a:rPr>
              <a:t>Enhance</a:t>
            </a:r>
            <a:r>
              <a:rPr lang="en-US" dirty="0">
                <a:latin typeface="Segoe UI" panose="020B0502040204020203" pitchFamily="34" charset="0"/>
                <a:cs typeface="Segoe UI" panose="020B0502040204020203" pitchFamily="34" charset="0"/>
              </a:rPr>
              <a:t> the NHS network connectivity within Collier County and the region.</a:t>
            </a:r>
          </a:p>
        </p:txBody>
      </p:sp>
      <p:grpSp>
        <p:nvGrpSpPr>
          <p:cNvPr id="7" name="Group 6">
            <a:extLst>
              <a:ext uri="{FF2B5EF4-FFF2-40B4-BE49-F238E27FC236}">
                <a16:creationId xmlns:a16="http://schemas.microsoft.com/office/drawing/2014/main" id="{34C54E49-9516-4016-AF62-699427FDAE83}"/>
              </a:ext>
            </a:extLst>
          </p:cNvPr>
          <p:cNvGrpSpPr/>
          <p:nvPr/>
        </p:nvGrpSpPr>
        <p:grpSpPr>
          <a:xfrm>
            <a:off x="7123520" y="1552575"/>
            <a:ext cx="4554481" cy="4554481"/>
            <a:chOff x="7123520" y="1362075"/>
            <a:chExt cx="4554481" cy="4554481"/>
          </a:xfrm>
        </p:grpSpPr>
        <p:sp>
          <p:nvSpPr>
            <p:cNvPr id="4" name="Oval 3">
              <a:extLst>
                <a:ext uri="{FF2B5EF4-FFF2-40B4-BE49-F238E27FC236}">
                  <a16:creationId xmlns:a16="http://schemas.microsoft.com/office/drawing/2014/main" id="{DE394724-1741-48F1-98BD-A4CBDED75333}"/>
                </a:ext>
              </a:extLst>
            </p:cNvPr>
            <p:cNvSpPr/>
            <p:nvPr/>
          </p:nvSpPr>
          <p:spPr>
            <a:xfrm>
              <a:off x="7123520" y="1362075"/>
              <a:ext cx="4554481" cy="4554481"/>
            </a:xfrm>
            <a:prstGeom prst="ellipse">
              <a:avLst/>
            </a:prstGeom>
            <a:solidFill>
              <a:schemeClr val="bg1"/>
            </a:solidFill>
            <a:ln>
              <a:noFill/>
            </a:ln>
            <a:effectLst>
              <a:outerShdw blurRad="1905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7CF2D0D9-9510-4AC9-AD01-37AF62581E67}"/>
                </a:ext>
              </a:extLst>
            </p:cNvPr>
            <p:cNvGrpSpPr/>
            <p:nvPr/>
          </p:nvGrpSpPr>
          <p:grpSpPr>
            <a:xfrm>
              <a:off x="7389428" y="1572473"/>
              <a:ext cx="3915050" cy="4035932"/>
              <a:chOff x="7651761" y="1274674"/>
              <a:chExt cx="3717500" cy="3832283"/>
            </a:xfrm>
          </p:grpSpPr>
          <p:pic>
            <p:nvPicPr>
              <p:cNvPr id="5" name="Graphic 4" descr="Document">
                <a:extLst>
                  <a:ext uri="{FF2B5EF4-FFF2-40B4-BE49-F238E27FC236}">
                    <a16:creationId xmlns:a16="http://schemas.microsoft.com/office/drawing/2014/main" id="{70AFE2C4-68CD-4365-A326-180E96B905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0214" y="1274674"/>
                <a:ext cx="987297" cy="987296"/>
              </a:xfrm>
              <a:prstGeom prst="rect">
                <a:avLst/>
              </a:prstGeom>
            </p:spPr>
          </p:pic>
          <p:pic>
            <p:nvPicPr>
              <p:cNvPr id="9" name="Graphic 8" descr="Thumbs up sign">
                <a:extLst>
                  <a:ext uri="{FF2B5EF4-FFF2-40B4-BE49-F238E27FC236}">
                    <a16:creationId xmlns:a16="http://schemas.microsoft.com/office/drawing/2014/main" id="{E463071E-75B7-492A-82CB-88AC92617D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21984" y="2292080"/>
                <a:ext cx="1550723" cy="1550723"/>
              </a:xfrm>
              <a:prstGeom prst="rect">
                <a:avLst/>
              </a:prstGeom>
            </p:spPr>
          </p:pic>
          <p:pic>
            <p:nvPicPr>
              <p:cNvPr id="11" name="Graphic 10" descr="Car">
                <a:extLst>
                  <a:ext uri="{FF2B5EF4-FFF2-40B4-BE49-F238E27FC236}">
                    <a16:creationId xmlns:a16="http://schemas.microsoft.com/office/drawing/2014/main" id="{8D2D5E6D-200B-437B-87FD-B2554739B5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4861" y="2874255"/>
                <a:ext cx="914400" cy="914400"/>
              </a:xfrm>
              <a:prstGeom prst="rect">
                <a:avLst/>
              </a:prstGeom>
            </p:spPr>
          </p:pic>
          <p:pic>
            <p:nvPicPr>
              <p:cNvPr id="13" name="Graphic 12" descr="Truck">
                <a:extLst>
                  <a:ext uri="{FF2B5EF4-FFF2-40B4-BE49-F238E27FC236}">
                    <a16:creationId xmlns:a16="http://schemas.microsoft.com/office/drawing/2014/main" id="{8F7C6921-3D8A-483D-92B3-5360082893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51761" y="2787922"/>
                <a:ext cx="1007539" cy="1007539"/>
              </a:xfrm>
              <a:prstGeom prst="rect">
                <a:avLst/>
              </a:prstGeom>
            </p:spPr>
          </p:pic>
          <p:pic>
            <p:nvPicPr>
              <p:cNvPr id="15" name="Graphic 14" descr="Money">
                <a:extLst>
                  <a:ext uri="{FF2B5EF4-FFF2-40B4-BE49-F238E27FC236}">
                    <a16:creationId xmlns:a16="http://schemas.microsoft.com/office/drawing/2014/main" id="{712799FF-7F7C-444B-B1FE-6E36927E51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53109" y="4192557"/>
                <a:ext cx="914400" cy="914400"/>
              </a:xfrm>
              <a:prstGeom prst="rect">
                <a:avLst/>
              </a:prstGeom>
            </p:spPr>
          </p:pic>
          <p:pic>
            <p:nvPicPr>
              <p:cNvPr id="17" name="Graphic 16" descr="Motorcycle">
                <a:extLst>
                  <a:ext uri="{FF2B5EF4-FFF2-40B4-BE49-F238E27FC236}">
                    <a16:creationId xmlns:a16="http://schemas.microsoft.com/office/drawing/2014/main" id="{C1E6951D-0B0F-4CE2-B909-5F2947E2CD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57937" y="3688935"/>
                <a:ext cx="914400" cy="914400"/>
              </a:xfrm>
              <a:prstGeom prst="rect">
                <a:avLst/>
              </a:prstGeom>
            </p:spPr>
          </p:pic>
          <p:pic>
            <p:nvPicPr>
              <p:cNvPr id="19" name="Graphic 18" descr="Bus">
                <a:extLst>
                  <a:ext uri="{FF2B5EF4-FFF2-40B4-BE49-F238E27FC236}">
                    <a16:creationId xmlns:a16="http://schemas.microsoft.com/office/drawing/2014/main" id="{39BDE6E5-578F-41C2-80D1-019373A386A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51504" y="1873871"/>
                <a:ext cx="914400" cy="914400"/>
              </a:xfrm>
              <a:prstGeom prst="rect">
                <a:avLst/>
              </a:prstGeom>
            </p:spPr>
          </p:pic>
          <p:pic>
            <p:nvPicPr>
              <p:cNvPr id="21" name="Graphic 20" descr="Traffic light">
                <a:extLst>
                  <a:ext uri="{FF2B5EF4-FFF2-40B4-BE49-F238E27FC236}">
                    <a16:creationId xmlns:a16="http://schemas.microsoft.com/office/drawing/2014/main" id="{4CFE4518-9288-456B-8A83-6042262CD9D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46651" y="1959855"/>
                <a:ext cx="914400" cy="914400"/>
              </a:xfrm>
              <a:prstGeom prst="rect">
                <a:avLst/>
              </a:prstGeom>
            </p:spPr>
          </p:pic>
          <p:pic>
            <p:nvPicPr>
              <p:cNvPr id="23" name="Graphic 22" descr="Traffic cone">
                <a:extLst>
                  <a:ext uri="{FF2B5EF4-FFF2-40B4-BE49-F238E27FC236}">
                    <a16:creationId xmlns:a16="http://schemas.microsoft.com/office/drawing/2014/main" id="{F81D7F34-412D-4A1A-9487-08254D47350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995235" y="3795810"/>
                <a:ext cx="914400" cy="914400"/>
              </a:xfrm>
              <a:prstGeom prst="rect">
                <a:avLst/>
              </a:prstGeom>
            </p:spPr>
          </p:pic>
        </p:grpSp>
      </p:grpSp>
    </p:spTree>
    <p:extLst>
      <p:ext uri="{BB962C8B-B14F-4D97-AF65-F5344CB8AC3E}">
        <p14:creationId xmlns:p14="http://schemas.microsoft.com/office/powerpoint/2010/main" val="3382397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TotalTime>
  <Words>412</Words>
  <Application>Microsoft Office PowerPoint</Application>
  <PresentationFormat>Widescreen</PresentationFormat>
  <Paragraphs>83</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Segoe UI</vt:lpstr>
      <vt:lpstr>Segoe UI </vt:lpstr>
      <vt:lpstr>Segoe UI Black</vt:lpstr>
      <vt:lpstr>Segoe UI Light</vt:lpstr>
      <vt:lpstr>Wingdings</vt:lpstr>
      <vt:lpstr>Office Theme</vt:lpstr>
      <vt:lpstr>PowerPoint Presentation</vt:lpstr>
      <vt:lpstr>What is the National Highway System (NHS)?</vt:lpstr>
      <vt:lpstr>Proposed NHS Changes</vt:lpstr>
      <vt:lpstr>PowerPoint Presentation</vt:lpstr>
      <vt:lpstr>PowerPoint Presentation</vt:lpstr>
      <vt:lpstr>Action Requested | Approval of the Modification to the NHS.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Modifications</dc:title>
  <dc:creator>Vishwanatha, Vinod</dc:creator>
  <cp:lastModifiedBy>Vishwanatha, Vinod</cp:lastModifiedBy>
  <cp:revision>112</cp:revision>
  <dcterms:created xsi:type="dcterms:W3CDTF">2020-04-13T13:09:22Z</dcterms:created>
  <dcterms:modified xsi:type="dcterms:W3CDTF">2020-05-11T16:03:17Z</dcterms:modified>
</cp:coreProperties>
</file>