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3" r:id="rId9"/>
    <p:sldId id="264" r:id="rId10"/>
    <p:sldId id="284" r:id="rId11"/>
    <p:sldId id="285" r:id="rId12"/>
    <p:sldId id="286" r:id="rId13"/>
    <p:sldId id="287" r:id="rId14"/>
    <p:sldId id="265" r:id="rId15"/>
    <p:sldId id="288" r:id="rId16"/>
    <p:sldId id="289" r:id="rId17"/>
    <p:sldId id="272" r:id="rId18"/>
    <p:sldId id="261" r:id="rId19"/>
    <p:sldId id="266" r:id="rId20"/>
    <p:sldId id="267" r:id="rId21"/>
    <p:sldId id="268" r:id="rId22"/>
    <p:sldId id="269" r:id="rId23"/>
    <p:sldId id="270" r:id="rId24"/>
    <p:sldId id="277" r:id="rId25"/>
    <p:sldId id="278" r:id="rId26"/>
    <p:sldId id="273" r:id="rId27"/>
    <p:sldId id="274" r:id="rId28"/>
    <p:sldId id="275" r:id="rId29"/>
    <p:sldId id="276" r:id="rId30"/>
    <p:sldId id="271" r:id="rId31"/>
    <p:sldId id="280" r:id="rId32"/>
    <p:sldId id="281" r:id="rId33"/>
    <p:sldId id="279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Anne" initials="M" lastIdx="1" clrIdx="0">
    <p:extLst>
      <p:ext uri="{19B8F6BF-5375-455C-9EA6-DF929625EA0E}">
        <p15:presenceInfo xmlns:p15="http://schemas.microsoft.com/office/powerpoint/2012/main" userId="S::AnneMcLaughlin@colliergov.net::922c3664-ac72-4dbd-adc8-43c87792a2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131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A8029-66F7-4895-92FA-4630BA5303C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93E6-DBB3-4B8B-BA08-6D9703EC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past, the MPO has strategically saved to cover costs of the Long Range Transportation Plan every 5 years.  The LRTP has become more expensive with each plan and cost $600,000 for the last contract. The MPO is allowed to allocate SU funds to planning projects, but not if the MPO carries more than a 20% balance.  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80/20 Work Program Rule: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Chapter 22, Section A.3.c.1. of the FDOT Work Program Instructions: If the PL carryforward balance plus de-obligations at the end of the UPWP cycle exceeds 20% of an MPO’s PL approved allocations for the 2-year UPWP cycle, then State Transportation Block Grant (STBG) funds will not be authorized on the new UPWP until the MPO is in compliance with this policy.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FDOT has consistently requested that MPOs spend down their PL balance to avoid fiscal constraint .  This MPO has made an effort to spend down our funding in order to allow us to prioritize the LRTP as a planning project.  </a:t>
            </a:r>
          </a:p>
          <a:p>
            <a:endParaRPr lang="en-US" dirty="0"/>
          </a:p>
          <a:p>
            <a:r>
              <a:rPr lang="en-US" dirty="0"/>
              <a:t>*MPOs that carry a balance may be subject to a rescission during an economic downturn.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6D1.F19BF2A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DA7C8-75C2-47E1-B04B-3D6606FDB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dirty="0"/>
              <a:t>2020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DDD21-9191-4D65-ABC2-0D81EA3E0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December 11,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97879-62F0-4982-9EFA-9D418CACC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177" y="2128081"/>
            <a:ext cx="3458249" cy="25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6" y="1123837"/>
            <a:ext cx="3284467" cy="4601183"/>
          </a:xfrm>
        </p:spPr>
        <p:txBody>
          <a:bodyPr/>
          <a:lstStyle/>
          <a:p>
            <a:r>
              <a:rPr lang="en-US" dirty="0"/>
              <a:t>EXPENDITURES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2020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9214526"/>
              </p:ext>
            </p:extLst>
          </p:nvPr>
        </p:nvGraphicFramePr>
        <p:xfrm>
          <a:off x="3713259" y="2679203"/>
          <a:ext cx="3418210" cy="112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009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5045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59156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2020 Expenditures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$984,700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$489,300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$51,700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$1,525,700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482A9-5CD7-4412-8EE8-F7C663F80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3882" y="2015254"/>
            <a:ext cx="4518275" cy="27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TWO-YEAR OPERATING BUDGET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19-20 Revenue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4712640"/>
              </p:ext>
            </p:extLst>
          </p:nvPr>
        </p:nvGraphicFramePr>
        <p:xfrm>
          <a:off x="3609892" y="2679203"/>
          <a:ext cx="3418210" cy="149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009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5045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59156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19-20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$1,283,600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$952,300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$153,300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Unconstrained Local Funds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$16,000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  <a:tr h="367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$2,405,200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351652277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FD81F9-0A27-4258-AC4F-E9EE9D33E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469" y="1939811"/>
            <a:ext cx="4643152" cy="27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2" y="1123837"/>
            <a:ext cx="3252662" cy="4601183"/>
          </a:xfrm>
        </p:spPr>
        <p:txBody>
          <a:bodyPr/>
          <a:lstStyle/>
          <a:p>
            <a:r>
              <a:rPr lang="en-US" dirty="0"/>
              <a:t>TWO-YEAR EXPENDITURES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19-20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1619531"/>
              </p:ext>
            </p:extLst>
          </p:nvPr>
        </p:nvGraphicFramePr>
        <p:xfrm>
          <a:off x="3721210" y="2679203"/>
          <a:ext cx="3410259" cy="112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058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3876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60325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19-20 Expenditures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$1,057,200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$863,500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$89,300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$2,010,000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91C29D-E5F9-47BC-A422-39DBD5BF6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5490" y="1899951"/>
            <a:ext cx="4419074" cy="26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2" y="1123837"/>
            <a:ext cx="3252662" cy="4601183"/>
          </a:xfrm>
        </p:spPr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19-20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045379"/>
              </p:ext>
            </p:extLst>
          </p:nvPr>
        </p:nvGraphicFramePr>
        <p:xfrm>
          <a:off x="3737112" y="2130951"/>
          <a:ext cx="6074798" cy="202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5472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1809326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19-20 Overview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Revenue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$2,405,200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Expenditures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$2,010,000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Balance as of July 1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$395,200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Closeout Balance from PL Grant 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$82,700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Remaining balance has been invoiced or is committed to pay for transit studies completed by 12/31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$312,500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32663862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2DDCC4-696F-4A41-9AAE-C3A32978B22F}"/>
              </a:ext>
            </a:extLst>
          </p:cNvPr>
          <p:cNvSpPr txBox="1"/>
          <p:nvPr/>
        </p:nvSpPr>
        <p:spPr>
          <a:xfrm>
            <a:off x="3737112" y="4516341"/>
            <a:ext cx="775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2-Year UPWP Budget Started July 1, 2020 - $1,743,858</a:t>
            </a:r>
          </a:p>
        </p:txBody>
      </p:sp>
    </p:spTree>
    <p:extLst>
      <p:ext uri="{BB962C8B-B14F-4D97-AF65-F5344CB8AC3E}">
        <p14:creationId xmlns:p14="http://schemas.microsoft.com/office/powerpoint/2010/main" val="201206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B31D-D2AB-45E8-85E9-F43969F0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TRANSPORTATION IMPROVEMENT PROGRAM</a:t>
            </a: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2021- 2025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812CD-8597-4C58-AD42-5C817743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15" y="1008548"/>
            <a:ext cx="6654305" cy="48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1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B31D-D2AB-45E8-85E9-F43969F0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TRANSPORTATION IMPROVEMENT PROGRAM</a:t>
            </a: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2021- 2025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176F27-31C3-4C75-8798-EFAF9558226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8473" r="18322" b="-63"/>
          <a:stretch/>
        </p:blipFill>
        <p:spPr bwMode="auto">
          <a:xfrm>
            <a:off x="5646752" y="1106311"/>
            <a:ext cx="5086170" cy="488233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14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B31D-D2AB-45E8-85E9-F43969F0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VARIATIONS IN </a:t>
            </a:r>
            <a:br>
              <a:rPr lang="en-US" sz="2800" spc="-100" dirty="0"/>
            </a:br>
            <a:r>
              <a:rPr lang="en-US" sz="2800" spc="-100" dirty="0"/>
              <a:t>TIP FUNDING</a:t>
            </a:r>
            <a:br>
              <a:rPr lang="en-US" sz="2800" spc="-100" dirty="0"/>
            </a:br>
            <a:r>
              <a:rPr lang="en-US" sz="2800" spc="-100" dirty="0"/>
              <a:t>AT A GLANCE</a:t>
            </a:r>
            <a:br>
              <a:rPr lang="en-US" sz="2800" spc="-100" dirty="0"/>
            </a:b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2020-2024</a:t>
            </a: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2021- 2025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B711C-9DF4-414C-9701-789A30A8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53" y="2124078"/>
            <a:ext cx="5974598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4E7B-555A-4E7E-85A1-DDE3C227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93B2-B7EF-41AD-9285-DB6B2C6E5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locally through adopted/approved plans</a:t>
            </a:r>
          </a:p>
        </p:txBody>
      </p:sp>
    </p:spTree>
    <p:extLst>
      <p:ext uri="{BB962C8B-B14F-4D97-AF65-F5344CB8AC3E}">
        <p14:creationId xmlns:p14="http://schemas.microsoft.com/office/powerpoint/2010/main" val="57734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6EFB-C1C1-42E2-B012-8E77F5B7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STRATEGIC PLAN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7069-004F-4D79-B3BE-332DC208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PROACTIVE REGIONAL COLLABORATION</a:t>
            </a:r>
          </a:p>
          <a:p>
            <a:r>
              <a:rPr lang="en-US" dirty="0"/>
              <a:t>IMPROVED PUBLIC OUTREACH</a:t>
            </a:r>
          </a:p>
          <a:p>
            <a:r>
              <a:rPr lang="en-US" dirty="0"/>
              <a:t>ACCURATE &amp; TIMELY DATA GATHERING, ANALYSIS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325555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CBFA2-DF26-4618-A265-56AE69A3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39" y="2655908"/>
            <a:ext cx="4705801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pc="-100" dirty="0"/>
              <a:t>REGIONAL COLLABORATION:</a:t>
            </a:r>
            <a:br>
              <a:rPr lang="en-US" spc="-100" dirty="0"/>
            </a:br>
            <a:r>
              <a:rPr lang="en-US" sz="2700" spc="-100" dirty="0">
                <a:solidFill>
                  <a:schemeClr val="tx1"/>
                </a:solidFill>
              </a:rPr>
              <a:t>M-CORES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ACUNE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TRIP Updated June 2020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2045 LRTPs (including Transit)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TAC meetings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MPOAC meetings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CUTS meetings</a:t>
            </a:r>
            <a:br>
              <a:rPr lang="en-US" sz="3200" spc="-100" dirty="0">
                <a:solidFill>
                  <a:schemeClr val="tx1"/>
                </a:solidFill>
              </a:rPr>
            </a:br>
            <a:endParaRPr lang="en-US" sz="3200" spc="-1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3FBDE-A8FC-44BF-9238-B03222395CDD}"/>
              </a:ext>
            </a:extLst>
          </p:cNvPr>
          <p:cNvPicPr/>
          <p:nvPr/>
        </p:nvPicPr>
        <p:blipFill rotWithShape="1">
          <a:blip r:embed="rId2"/>
          <a:srcRect r="-1" b="7491"/>
          <a:stretch/>
        </p:blipFill>
        <p:spPr bwMode="auto">
          <a:xfrm>
            <a:off x="6586977" y="1370085"/>
            <a:ext cx="4908848" cy="4109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45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FD1B0-A61B-4367-B1DE-3A77E097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/>
              <a:t>Mission: </a:t>
            </a:r>
            <a:r>
              <a:rPr lang="en-US" sz="2400" spc="-100" dirty="0"/>
              <a:t>to provide transportation planning leadership through a collaborative effort to maintain a safe, efficient, integrated and multi-modal transportation system.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BBFE6-4611-4DDB-9E52-8A4EB776BD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89" r="23590" b="9091"/>
          <a:stretch/>
        </p:blipFill>
        <p:spPr>
          <a:xfrm>
            <a:off x="5120640" y="1633686"/>
            <a:ext cx="6367271" cy="35824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706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E94C-118E-4AB8-81AB-4B986A2E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PUBLIC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4659-FD9F-4E6D-AD78-D81F4A53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920" y="2162014"/>
            <a:ext cx="2947482" cy="37442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The Adviser Network grew from 52 members in 2019 to 467 in 2020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Over 5,000 Survey Responses were received (TSPR, LRSP, TDP, LRTP)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ZIP Code Tracking Shows Broad Geographic Distribution of Respondents, and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Broad Age Distribution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Advisory Committees found it easier to achieve quorums when virtual meetings were allowed under Executive Orders of the Governor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400A590-9378-4768-B51C-97F478298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95399" y="668632"/>
            <a:ext cx="6852238" cy="534474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753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F5652-ABA4-4359-8BEF-0859415D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 dirty="0" err="1"/>
              <a:t>Wikimap</a:t>
            </a:r>
            <a:r>
              <a:rPr lang="en-US" sz="4100" spc="-100" dirty="0"/>
              <a:t> &amp; On-line Survey Comments </a:t>
            </a:r>
            <a:r>
              <a:rPr lang="en-US" sz="4100" spc="-100" dirty="0">
                <a:solidFill>
                  <a:schemeClr val="tx1"/>
                </a:solidFill>
              </a:rPr>
              <a:t>2045 LRTP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F516F6-BD7E-4C47-8A8A-503034460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32036" y="759599"/>
            <a:ext cx="4344479" cy="5330650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373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95B7-3474-4B8C-BA81-8E2C683E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5" y="1038996"/>
            <a:ext cx="2947482" cy="4601183"/>
          </a:xfrm>
        </p:spPr>
        <p:txBody>
          <a:bodyPr/>
          <a:lstStyle/>
          <a:p>
            <a:r>
              <a:rPr lang="en-US" dirty="0"/>
              <a:t>DATA ANAYLSIS &amp; REPORTING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Staff training &amp; professional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8E968-BC9F-4598-895F-092E269E0963}"/>
              </a:ext>
            </a:extLst>
          </p:cNvPr>
          <p:cNvSpPr txBox="1"/>
          <p:nvPr/>
        </p:nvSpPr>
        <p:spPr>
          <a:xfrm>
            <a:off x="4703975" y="831373"/>
            <a:ext cx="54109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Florida Standard Urban Transportation Modeling System (FSUTMS) Model Advancement Committee, Workshops, Webinars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D1 RTDM, VISSIM/VISUM Training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FTA’s Data Sharing in Transit/Shared Mobility Partnership Webinar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National Transit Institute’s (NTI) State and Metro Transportation Programming Course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NTI’s Transit Oriented Development Course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Association of Metropolitan Planning Organization (AMPO) GIS webinar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Congestion Management Process 2017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ITS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162014"/>
            <a:ext cx="2947482" cy="3744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dirty="0"/>
              <a:t>Maintain Concurrency with FDOT Regional ITS Architecture (RITSA)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dirty="0"/>
              <a:t>Increase number signalized intersections connected to ITS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dirty="0"/>
              <a:t>Improved Travel Time Reliability (See Mobility Measures on 2 following slides)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33CC98-AC94-42D0-9826-49C3A6DB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44" y="3056683"/>
            <a:ext cx="7491363" cy="174174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67BF0A-B62F-42B9-904A-14F68DC15FCF}"/>
              </a:ext>
            </a:extLst>
          </p:cNvPr>
          <p:cNvSpPr txBox="1">
            <a:spLocks/>
          </p:cNvSpPr>
          <p:nvPr/>
        </p:nvSpPr>
        <p:spPr>
          <a:xfrm>
            <a:off x="3884045" y="662631"/>
            <a:ext cx="7315200" cy="299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were no RITSA concurrency projects programmed in FY20 of the TIP, and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projects to connect additional intersections to ITS; however, 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System Performance Report (TSPR) Baseline Conditions (2020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established this measure: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4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BF5C3-7401-47EA-A9DE-231C1A5E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Mobility Measures 2018 Data Reported 12-3-20 by FDOT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FC77B4AF-40CA-4FE2-93F8-11ADB2279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78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BF5C3-7401-47EA-A9DE-231C1A5E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 dirty="0"/>
              <a:t>Mobility Measures 2018 Data Reported 12-3-20 by FDOT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14542D3-4381-4214-AC77-DB4C1F1D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339643"/>
            <a:ext cx="6367271" cy="4170562"/>
          </a:xfrm>
          <a:prstGeom prst="rect">
            <a:avLst/>
          </a:prstGeom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635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Congestion Management Process 2017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Capacity Enhancement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 benchmark Level of Service (LOS)</a:t>
            </a:r>
          </a:p>
          <a:p>
            <a:r>
              <a:rPr lang="en-US" dirty="0"/>
              <a:t>Establish post-construction LOS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FB4E3-261C-4CEF-B101-F2EEC29ED63C}"/>
              </a:ext>
            </a:extLst>
          </p:cNvPr>
          <p:cNvSpPr txBox="1"/>
          <p:nvPr/>
        </p:nvSpPr>
        <p:spPr>
          <a:xfrm>
            <a:off x="3940404" y="810705"/>
            <a:ext cx="752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TSPR ESTABLISHED BASELINE (BENCHMARK) CONDITIONS FOR LOS, also V/C Ratios and Travel Time/Speed Based Results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40C1844-3591-4FD3-A0AA-D655E38EA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94" y="4376403"/>
            <a:ext cx="10154876" cy="2414879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FAA05AF-4875-49A5-9727-28C7E34BC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11" y="1486852"/>
            <a:ext cx="48196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Congestion Management Process 2017 &amp;</a:t>
            </a:r>
            <a:br>
              <a:rPr lang="en-US" sz="3600" dirty="0"/>
            </a:br>
            <a:r>
              <a:rPr lang="en-US" sz="3600" dirty="0"/>
              <a:t>TSPR Baseline Report Measures for </a:t>
            </a:r>
            <a:r>
              <a:rPr lang="en-US" sz="3600" dirty="0">
                <a:solidFill>
                  <a:schemeClr val="tx1"/>
                </a:solidFill>
              </a:rPr>
              <a:t>TRANSIT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9268" y="864108"/>
            <a:ext cx="7315200" cy="29987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ridership existing routes before/after installation of bus shelters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number of riders at specific transit stops before/after installation of bus shelters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 and other improvements connecting bike/ped network to bus stops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0C72D2-2601-4CD6-B599-00F1B4E09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98118" y="3862873"/>
            <a:ext cx="5686061" cy="2131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17F75-938E-4BB2-984D-C8E23C9EB0FB}"/>
              </a:ext>
            </a:extLst>
          </p:cNvPr>
          <p:cNvSpPr txBox="1"/>
          <p:nvPr/>
        </p:nvSpPr>
        <p:spPr>
          <a:xfrm>
            <a:off x="4898118" y="3493541"/>
            <a:ext cx="340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TSPR – Baseline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C4D71-E460-46B4-8903-726FA162BB1C}"/>
              </a:ext>
            </a:extLst>
          </p:cNvPr>
          <p:cNvSpPr txBox="1"/>
          <p:nvPr/>
        </p:nvSpPr>
        <p:spPr>
          <a:xfrm>
            <a:off x="4007457" y="1208598"/>
            <a:ext cx="36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CMP 2017 Measures</a:t>
            </a:r>
          </a:p>
        </p:txBody>
      </p:sp>
    </p:spTree>
    <p:extLst>
      <p:ext uri="{BB962C8B-B14F-4D97-AF65-F5344CB8AC3E}">
        <p14:creationId xmlns:p14="http://schemas.microsoft.com/office/powerpoint/2010/main" val="295519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2" y="2240280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en-US" dirty="0"/>
              <a:t>Congestion Management Process 2017,  Bike-Ped Master Plan (BPMP) 2019 &amp; TSPR 2020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Nonmotorized Measures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DEDF3E-98DE-4B28-83A2-6B9ECC316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96300" y="3024732"/>
            <a:ext cx="5943600" cy="1509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49DF86-AF01-47EF-B1DC-E0D42796E524}"/>
              </a:ext>
            </a:extLst>
          </p:cNvPr>
          <p:cNvSpPr txBox="1">
            <a:spLocks/>
          </p:cNvSpPr>
          <p:nvPr/>
        </p:nvSpPr>
        <p:spPr>
          <a:xfrm>
            <a:off x="3988538" y="276549"/>
            <a:ext cx="7315200" cy="299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in miles of gaps in cycling network identified in BPMP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 problem areas identified in BPMP through Community Walkability Studies, Bike/Ped Safety Audits, Safety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74B17-2712-4AA5-8B8A-98AE1A0FC08A}"/>
              </a:ext>
            </a:extLst>
          </p:cNvPr>
          <p:cNvSpPr txBox="1"/>
          <p:nvPr/>
        </p:nvSpPr>
        <p:spPr>
          <a:xfrm>
            <a:off x="4110824" y="954157"/>
            <a:ext cx="611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CMP 2017 – Performance Measures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1278A-4D5A-407C-95F9-B89B7FF6D525}"/>
              </a:ext>
            </a:extLst>
          </p:cNvPr>
          <p:cNvSpPr txBox="1"/>
          <p:nvPr/>
        </p:nvSpPr>
        <p:spPr>
          <a:xfrm>
            <a:off x="4096339" y="2331720"/>
            <a:ext cx="542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TSPR – Established Baseline Conditions for BPMP performance measures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27503-7755-435D-8F45-A5892FDA445C}"/>
              </a:ext>
            </a:extLst>
          </p:cNvPr>
          <p:cNvSpPr txBox="1"/>
          <p:nvPr/>
        </p:nvSpPr>
        <p:spPr>
          <a:xfrm>
            <a:off x="4196300" y="5072019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BPMP </a:t>
            </a:r>
            <a:r>
              <a:rPr lang="en-US" dirty="0"/>
              <a:t>also calls for an annual status report on B/P Project Priorities: newly programmed projects will first appear in 2022-2026 Work Program &amp; 2021 Annual Report </a:t>
            </a:r>
          </a:p>
        </p:txBody>
      </p:sp>
    </p:spTree>
    <p:extLst>
      <p:ext uri="{BB962C8B-B14F-4D97-AF65-F5344CB8AC3E}">
        <p14:creationId xmlns:p14="http://schemas.microsoft.com/office/powerpoint/2010/main" val="334383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/>
              <a:t>Congestion Management Process 2017</a:t>
            </a:r>
            <a:br>
              <a:rPr lang="en-US" sz="4600" spc="-100" dirty="0"/>
            </a:br>
            <a:r>
              <a:rPr lang="en-US" sz="3600" spc="-100" dirty="0">
                <a:solidFill>
                  <a:schemeClr val="tx1"/>
                </a:solidFill>
              </a:rPr>
              <a:t>Customer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4670246"/>
            <a:ext cx="368507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Annual survey conducted by County Traffic Operations</a:t>
            </a:r>
          </a:p>
        </p:txBody>
      </p:sp>
      <p:pic>
        <p:nvPicPr>
          <p:cNvPr id="6" name="Picture Placeholder 5" descr="Timeline&#10;&#10;Description automatically generated">
            <a:extLst>
              <a:ext uri="{FF2B5EF4-FFF2-40B4-BE49-F238E27FC236}">
                <a16:creationId xmlns:a16="http://schemas.microsoft.com/office/drawing/2014/main" id="{5F877922-EEB1-4D56-AB1E-E86F8A9637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390" b="8797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770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C39FB-E9D6-4524-AD60-A1B880440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A30DB-97E4-4F16-8DD8-478B73EAF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89596" y="1184274"/>
            <a:ext cx="5969000" cy="296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75ABB-B5B8-4757-B351-39E0EC61CFFA}"/>
              </a:ext>
            </a:extLst>
          </p:cNvPr>
          <p:cNvSpPr txBox="1"/>
          <p:nvPr/>
        </p:nvSpPr>
        <p:spPr>
          <a:xfrm>
            <a:off x="216816" y="1083731"/>
            <a:ext cx="271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STRIVE TO PROVIDE A FULLY INTEGRATTED AND MULTIMODAL TRANSPORTATION SYSTEM THAT SAFELY AND EFFICIENTLY MOVES PEOPLE AND GOODS WHILE PROMOTING ECONIMIC DEVELOPMENT AND PROTECTING NATURAL AND MAN-MADE REGIONAL ASSETS.</a:t>
            </a:r>
          </a:p>
        </p:txBody>
      </p:sp>
    </p:spTree>
    <p:extLst>
      <p:ext uri="{BB962C8B-B14F-4D97-AF65-F5344CB8AC3E}">
        <p14:creationId xmlns:p14="http://schemas.microsoft.com/office/powerpoint/2010/main" val="19586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F7E52E-A125-498F-BB22-4E06F9F4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622" y="1298448"/>
            <a:ext cx="7187529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>
                <a:solidFill>
                  <a:srgbClr val="FFFFFF"/>
                </a:solidFill>
              </a:rPr>
              <a:t>National Measures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EE9C9B-7E7D-4C01-B167-067366D4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2622" y="5006151"/>
            <a:ext cx="7187529" cy="7681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24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E35033-BE0F-4933-B396-018700AA7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73981"/>
              </p:ext>
            </p:extLst>
          </p:nvPr>
        </p:nvGraphicFramePr>
        <p:xfrm>
          <a:off x="800943" y="771434"/>
          <a:ext cx="10590117" cy="5271970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1620671">
                  <a:extLst>
                    <a:ext uri="{9D8B030D-6E8A-4147-A177-3AD203B41FA5}">
                      <a16:colId xmlns:a16="http://schemas.microsoft.com/office/drawing/2014/main" val="3525820914"/>
                    </a:ext>
                  </a:extLst>
                </a:gridCol>
                <a:gridCol w="4226077">
                  <a:extLst>
                    <a:ext uri="{9D8B030D-6E8A-4147-A177-3AD203B41FA5}">
                      <a16:colId xmlns:a16="http://schemas.microsoft.com/office/drawing/2014/main" val="139673027"/>
                    </a:ext>
                  </a:extLst>
                </a:gridCol>
                <a:gridCol w="2558221">
                  <a:extLst>
                    <a:ext uri="{9D8B030D-6E8A-4147-A177-3AD203B41FA5}">
                      <a16:colId xmlns:a16="http://schemas.microsoft.com/office/drawing/2014/main" val="3423967953"/>
                    </a:ext>
                  </a:extLst>
                </a:gridCol>
                <a:gridCol w="1441426">
                  <a:extLst>
                    <a:ext uri="{9D8B030D-6E8A-4147-A177-3AD203B41FA5}">
                      <a16:colId xmlns:a16="http://schemas.microsoft.com/office/drawing/2014/main" val="3335726254"/>
                    </a:ext>
                  </a:extLst>
                </a:gridCol>
                <a:gridCol w="743722">
                  <a:extLst>
                    <a:ext uri="{9D8B030D-6E8A-4147-A177-3AD203B41FA5}">
                      <a16:colId xmlns:a16="http://schemas.microsoft.com/office/drawing/2014/main" val="101356748"/>
                    </a:ext>
                  </a:extLst>
                </a:gridCol>
              </a:tblGrid>
              <a:tr h="341950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87" marR="89987" marT="89987" marB="8998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 PERFORMANCE MEASURES &amp; TARGETS - COLLIER MPO ANNUAL REPORT DECEMBER 2020</a:t>
                      </a:r>
                      <a:endParaRPr lang="en-US" sz="8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87" marR="89987" marT="89987" marB="899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61408"/>
                  </a:ext>
                </a:extLst>
              </a:tr>
              <a:tr h="273890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  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 Conditions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Meets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551955"/>
                  </a:ext>
                </a:extLst>
              </a:tr>
              <a:tr h="273890">
                <a:tc row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PAVEMENT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NHS Interstate Pavements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60% Good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69.00%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80947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 5% Poor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565460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NHS Non-Interstate Pavements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40% Good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39.40%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39240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 5% Poor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180183"/>
                  </a:ext>
                </a:extLst>
              </a:tr>
              <a:tr h="273890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BRIDGE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NHS Bridge Deck Area Condition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50% Good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78.00%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002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≤10% Poor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77648"/>
                  </a:ext>
                </a:extLst>
              </a:tr>
              <a:tr h="273890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 PERFORMANCE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NHS Interstate Person-Miles Traveled That Are Reliable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 in 2yrs, 70%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78181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NHS Non-Interstate Person-Miles Traveled That Are Reliable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 in 2yrs, 50%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55775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Truck Travel Time Reliability Ratio on NHS Interstate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≤1.75 in 2yrs, 2.0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1.16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75870"/>
                  </a:ext>
                </a:extLst>
              </a:tr>
              <a:tr h="273890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Rolling Stock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≤10% have met or exceeded ULB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45596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Equipment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≤25% have met or exceeded ULB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53004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Facilities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≥25% &lt; 3 TERM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380562"/>
                  </a:ext>
                </a:extLst>
              </a:tr>
              <a:tr h="273890">
                <a:tc row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SAFETY**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Fatalities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39272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Serious Injuries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587057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Fatality Rate per Annual 100 MVMT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28762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Injury Rate per Annual 100 MVMT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835974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Nonmotorized Fatalities &amp; Serious Injuries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9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37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9DD2-1802-4860-B76A-3B3AF896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Safety Targets 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adopted by MPO Board in 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DE480F-9082-4F2E-B7BC-3431CFA928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502230"/>
            <a:ext cx="7487784" cy="339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658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C39FB-E9D6-4524-AD60-A1B880440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Director’s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75ABB-B5B8-4757-B351-39E0EC61CFFA}"/>
              </a:ext>
            </a:extLst>
          </p:cNvPr>
          <p:cNvSpPr txBox="1"/>
          <p:nvPr/>
        </p:nvSpPr>
        <p:spPr>
          <a:xfrm>
            <a:off x="216816" y="761999"/>
            <a:ext cx="27149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2020</a:t>
            </a:r>
          </a:p>
          <a:p>
            <a:r>
              <a:rPr lang="en-US" sz="2000" dirty="0"/>
              <a:t>COVID-19</a:t>
            </a:r>
          </a:p>
          <a:p>
            <a:r>
              <a:rPr lang="en-US" sz="2000" dirty="0"/>
              <a:t>On-line public outreach &amp; engagement, virtual meetings, 6 major plans underway &amp; Federal</a:t>
            </a:r>
          </a:p>
          <a:p>
            <a:r>
              <a:rPr lang="en-US" sz="2000" dirty="0"/>
              <a:t>Certification Review</a:t>
            </a:r>
          </a:p>
          <a:p>
            <a:r>
              <a:rPr lang="en-US" sz="2000" dirty="0"/>
              <a:t>Still met deadlines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428A5-E9A8-417B-A618-E3D441E645D1}"/>
              </a:ext>
            </a:extLst>
          </p:cNvPr>
          <p:cNvSpPr txBox="1"/>
          <p:nvPr/>
        </p:nvSpPr>
        <p:spPr>
          <a:xfrm>
            <a:off x="206645" y="3344157"/>
            <a:ext cx="28631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2021</a:t>
            </a:r>
          </a:p>
          <a:p>
            <a:r>
              <a:rPr lang="en-US" sz="2000" dirty="0"/>
              <a:t>COVID-19 accelerated an era of continuous  change in human behavior, on top of climate change, technological, social &amp; economic change</a:t>
            </a:r>
          </a:p>
          <a:p>
            <a:endParaRPr lang="en-US" dirty="0"/>
          </a:p>
        </p:txBody>
      </p:sp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4316179-8090-4CB6-8105-F793D28E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1" b="8076"/>
          <a:stretch/>
        </p:blipFill>
        <p:spPr>
          <a:xfrm flipH="1">
            <a:off x="4620985" y="1592037"/>
            <a:ext cx="1642381" cy="23303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F3792C-8621-4D64-9500-B5A711F2032B}"/>
              </a:ext>
            </a:extLst>
          </p:cNvPr>
          <p:cNvSpPr txBox="1"/>
          <p:nvPr/>
        </p:nvSpPr>
        <p:spPr>
          <a:xfrm>
            <a:off x="6849836" y="3526971"/>
            <a:ext cx="415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Anne.McLaughlin@colliercountyfl.gov</a:t>
            </a:r>
          </a:p>
        </p:txBody>
      </p:sp>
    </p:spTree>
    <p:extLst>
      <p:ext uri="{BB962C8B-B14F-4D97-AF65-F5344CB8AC3E}">
        <p14:creationId xmlns:p14="http://schemas.microsoft.com/office/powerpoint/2010/main" val="385759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DA7C8-75C2-47E1-B04B-3D6606FDB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sz="3200" dirty="0"/>
              <a:t>https://www.colliermpo.org/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DDD21-9191-4D65-ABC2-0D81EA3E0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>
            <a:normAutofit/>
          </a:bodyPr>
          <a:lstStyle/>
          <a:p>
            <a:r>
              <a:rPr lang="en-US" dirty="0"/>
              <a:t>239-252-5814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97879-62F0-4982-9EFA-9D418CACC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177" y="2128081"/>
            <a:ext cx="3458249" cy="25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AC0E-56AD-4B38-B561-BEB149EF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442B-3269-4318-A1CA-F7A28F07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on federal Transportation Performance Measures and Board-adopted measures in the 2020 Strategic Plan, Bicycle and Pedestrian Master Plan (2019) and Congestion Management Process (2017)</a:t>
            </a:r>
          </a:p>
        </p:txBody>
      </p:sp>
    </p:spTree>
    <p:extLst>
      <p:ext uri="{BB962C8B-B14F-4D97-AF65-F5344CB8AC3E}">
        <p14:creationId xmlns:p14="http://schemas.microsoft.com/office/powerpoint/2010/main" val="348587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AD0FA-3CBF-4EDF-8005-44797860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Defining Urban Form Characteristics, Regional  Connections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6E54C6-CD6C-4B9E-A5E0-7664957F292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4515" y="910986"/>
            <a:ext cx="6500974" cy="50220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260E4-0DC8-4D6F-9F1B-06CF5CE3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1390" y="2607014"/>
            <a:ext cx="3654857" cy="3157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Largest county in Florida by land area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67% in Conservation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Special Places: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-City of Naples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-City of Marco Island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-City of Everglades City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-Immokalee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-Golden Gate City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-Golden Gate Estates</a:t>
            </a:r>
          </a:p>
          <a:p>
            <a:pPr marL="560070" lvl="1" indent="-182880">
              <a:buFont typeface="Wingdings 2" pitchFamily="18" charset="2"/>
              <a:buChar char=""/>
            </a:pPr>
            <a:endParaRPr lang="en-US" sz="1400" dirty="0">
              <a:solidFill>
                <a:srgbClr val="FFFFFF"/>
              </a:solidFill>
            </a:endParaRP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AD0FA-3CBF-4EDF-8005-44797860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dirty="0"/>
              <a:t>Transportation Infrastructure Characteristics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8CBFA52-E463-4A4E-9C0D-045B801A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96" y="757325"/>
            <a:ext cx="5699812" cy="53293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260E4-0DC8-4D6F-9F1B-06CF5CE3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1390" y="2607014"/>
            <a:ext cx="3654857" cy="3157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Limited number of State roads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Urbanized area bisected by I-75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Widely spaced arterials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Few Collector Roads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Major North/South connectors are limited to: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-I-75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-US 41 / SR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-SR 29/SR 82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Geographic dislocation between Work Force Housing and Employment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Seasonal Population Influx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Limited multimodal alternatives available</a:t>
            </a:r>
          </a:p>
        </p:txBody>
      </p:sp>
    </p:spTree>
    <p:extLst>
      <p:ext uri="{BB962C8B-B14F-4D97-AF65-F5344CB8AC3E}">
        <p14:creationId xmlns:p14="http://schemas.microsoft.com/office/powerpoint/2010/main" val="397183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3FEB-8AB4-48BA-AC3D-C35C8B5C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46" y="1594104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MPO Board</a:t>
            </a:r>
            <a:br>
              <a:rPr lang="en-US" sz="5900" spc="-100" dirty="0"/>
            </a:br>
            <a:endParaRPr lang="en-US" sz="5900" spc="-100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A6981E-247E-4489-9981-10CE11F1D0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655362" y="880398"/>
            <a:ext cx="7259477" cy="54289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1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3FEB-8AB4-48BA-AC3D-C35C8B5C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STAFFING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A6981E-247E-4489-9981-10CE11F1D0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898260" y="840858"/>
            <a:ext cx="6589651" cy="49984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90345-6374-4485-808C-D5C6681E9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BUDGET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2020 UPWP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3341754"/>
              </p:ext>
            </p:extLst>
          </p:nvPr>
        </p:nvGraphicFramePr>
        <p:xfrm>
          <a:off x="3713259" y="2679203"/>
          <a:ext cx="3418210" cy="149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009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5045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59156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2020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$392,100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$703,700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$49,500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Unconstrained Local Funds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  <a:tr h="367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$1,153,300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351652277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0F9420-8F07-4C5A-82A8-0451CC2A6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5486" y="2258169"/>
            <a:ext cx="4275954" cy="25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55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1451</Words>
  <Application>Microsoft Office PowerPoint</Application>
  <PresentationFormat>Widescreen</PresentationFormat>
  <Paragraphs>276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Wingdings</vt:lpstr>
      <vt:lpstr>Wingdings 2</vt:lpstr>
      <vt:lpstr>Frame</vt:lpstr>
      <vt:lpstr>2020 ANNUAL REPORT</vt:lpstr>
      <vt:lpstr>Mission: to provide transportation planning leadership through a collaborative effort to maintain a safe, efficient, integrated and multi-modal transportation system.</vt:lpstr>
      <vt:lpstr>PowerPoint Presentation</vt:lpstr>
      <vt:lpstr>OVERVIEW</vt:lpstr>
      <vt:lpstr>Defining Urban Form Characteristics, Regional  Connections</vt:lpstr>
      <vt:lpstr>Transportation Infrastructure Characteristics</vt:lpstr>
      <vt:lpstr>MPO Board </vt:lpstr>
      <vt:lpstr>STAFFING</vt:lpstr>
      <vt:lpstr>OPERATING BUDGET FY 2020 UPWP</vt:lpstr>
      <vt:lpstr>EXPENDITURES FY 2020</vt:lpstr>
      <vt:lpstr>TWO-YEAR OPERATING BUDGET FY 19-20 Revenue</vt:lpstr>
      <vt:lpstr>TWO-YEAR EXPENDITURES FY 19-20</vt:lpstr>
      <vt:lpstr>SUMMARY FY 19-20</vt:lpstr>
      <vt:lpstr>TRANSPORTATION IMPROVEMENT PROGRAM FY 2021- 2025</vt:lpstr>
      <vt:lpstr>TRANSPORTATION IMPROVEMENT PROGRAM FY 2021- 2025</vt:lpstr>
      <vt:lpstr>VARIATIONS IN  TIP FUNDING AT A GLANCE  FY 2020-2024 FY 2021- 2025</vt:lpstr>
      <vt:lpstr>MPO Measures</vt:lpstr>
      <vt:lpstr>2020 STRATEGIC PLAN GOALS</vt:lpstr>
      <vt:lpstr>REGIONAL COLLABORATION: M-CORES ACUNE TRIP Updated June 2020 2045 LRTPs (including Transit) TAC meetings MPOAC meetings CUTS meetings </vt:lpstr>
      <vt:lpstr>PUBLIC OUTREACH</vt:lpstr>
      <vt:lpstr>Wikimap &amp; On-line Survey Comments 2045 LRTP</vt:lpstr>
      <vt:lpstr>DATA ANAYLSIS &amp; REPORTING Staff training &amp; professional development</vt:lpstr>
      <vt:lpstr>Congestion Management Process 2017 ITS Measures</vt:lpstr>
      <vt:lpstr>Mobility Measures 2018 Data Reported 12-3-20 by FDOT</vt:lpstr>
      <vt:lpstr>Mobility Measures 2018 Data Reported 12-3-20 by FDOT</vt:lpstr>
      <vt:lpstr>Congestion Management Process 2017 Capacity Enhancement Measures</vt:lpstr>
      <vt:lpstr>Congestion Management Process 2017 &amp; TSPR Baseline Report Measures for TRANSIT</vt:lpstr>
      <vt:lpstr>Congestion Management Process 2017,  Bike-Ped Master Plan (BPMP) 2019 &amp; TSPR 2020 Nonmotorized Measures</vt:lpstr>
      <vt:lpstr>Congestion Management Process 2017 Customer Service</vt:lpstr>
      <vt:lpstr>National Measures</vt:lpstr>
      <vt:lpstr>PowerPoint Presentation</vt:lpstr>
      <vt:lpstr>Transit Safety Targets  adopted by MPO Board in 2020</vt:lpstr>
      <vt:lpstr>PowerPoint Presentation</vt:lpstr>
      <vt:lpstr>https://www.colliermpo.org/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ANNUAL REPORT</dc:title>
  <dc:creator>McLaughlinAnne</dc:creator>
  <cp:lastModifiedBy>McLaughlinAnne</cp:lastModifiedBy>
  <cp:revision>28</cp:revision>
  <dcterms:created xsi:type="dcterms:W3CDTF">2020-12-04T20:03:11Z</dcterms:created>
  <dcterms:modified xsi:type="dcterms:W3CDTF">2020-12-10T17:45:03Z</dcterms:modified>
</cp:coreProperties>
</file>