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83" r:id="rId9"/>
    <p:sldId id="264" r:id="rId10"/>
    <p:sldId id="284" r:id="rId11"/>
    <p:sldId id="285" r:id="rId12"/>
    <p:sldId id="286" r:id="rId13"/>
    <p:sldId id="287" r:id="rId14"/>
    <p:sldId id="265" r:id="rId15"/>
    <p:sldId id="288" r:id="rId16"/>
    <p:sldId id="289" r:id="rId17"/>
    <p:sldId id="272" r:id="rId18"/>
    <p:sldId id="261" r:id="rId19"/>
    <p:sldId id="266" r:id="rId20"/>
    <p:sldId id="267" r:id="rId21"/>
    <p:sldId id="268" r:id="rId22"/>
    <p:sldId id="269" r:id="rId23"/>
    <p:sldId id="270" r:id="rId24"/>
    <p:sldId id="277" r:id="rId25"/>
    <p:sldId id="278" r:id="rId26"/>
    <p:sldId id="273" r:id="rId27"/>
    <p:sldId id="274" r:id="rId28"/>
    <p:sldId id="275" r:id="rId29"/>
    <p:sldId id="276" r:id="rId30"/>
    <p:sldId id="271" r:id="rId31"/>
    <p:sldId id="280" r:id="rId32"/>
    <p:sldId id="281" r:id="rId33"/>
    <p:sldId id="279" r:id="rId34"/>
    <p:sldId id="282" r:id="rId3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LaughlinAnne" initials="M" lastIdx="1" clrIdx="0">
    <p:extLst>
      <p:ext uri="{19B8F6BF-5375-455C-9EA6-DF929625EA0E}">
        <p15:presenceInfo xmlns:p15="http://schemas.microsoft.com/office/powerpoint/2012/main" userId="S::AnneMcLaughlin@colliergov.net::922c3664-ac72-4dbd-adc8-43c87792a24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78131" autoAdjust="0"/>
  </p:normalViewPr>
  <p:slideViewPr>
    <p:cSldViewPr snapToGrid="0">
      <p:cViewPr varScale="1">
        <p:scale>
          <a:sx n="82" d="100"/>
          <a:sy n="82" d="100"/>
        </p:scale>
        <p:origin x="8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F1A8029-66F7-4895-92FA-4630BA5303C1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B7693E6-DBB3-4B8B-BA08-6D9703ECD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99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7693E6-DBB3-4B8B-BA08-6D9703ECD66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24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7693E6-DBB3-4B8B-BA08-6D9703ECD66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39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7693E6-DBB3-4B8B-BA08-6D9703ECD66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59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past, the MPO has strategically saved to cover costs of the Long Range Transportation Plan every 5 years.  The LRTP has become more expensive with each plan and cost $600,000 for the last contract. The MPO is allowed to allocate SU funds to planning projects, but not if the MPO carries more than a 20% balance.  </a:t>
            </a:r>
          </a:p>
          <a:p>
            <a:endParaRPr lang="en-US" dirty="0"/>
          </a:p>
          <a:p>
            <a:r>
              <a:rPr lang="en-US" dirty="0"/>
              <a:t>80/20 Work Program Rule:</a:t>
            </a:r>
          </a:p>
          <a:p>
            <a:endParaRPr lang="en-US" dirty="0"/>
          </a:p>
          <a:p>
            <a:r>
              <a:rPr lang="en-US" dirty="0"/>
              <a:t>Per Chapter 22, Section A.3.c.1. of the FDOT Work Program Instructions: If the PL carryforward balance plus de-obligations at the end of the UPWP cycle exceeds 20% of an MPO’s PL approved allocations for the 2-year UPWP cycle, then State Transportation Block Grant (STBG) funds will not be authorized on the new UPWP until the MPO is in compliance with this policy. </a:t>
            </a:r>
          </a:p>
          <a:p>
            <a:endParaRPr lang="en-US" dirty="0"/>
          </a:p>
          <a:p>
            <a:r>
              <a:rPr lang="en-US" dirty="0"/>
              <a:t>FDOT has consistently requested that MPOs spend down their PL balance to avoid fiscal constraint .  This MPO has made an effort to spend down our funding in order to allow us to prioritize the LRTP as a planning project.  </a:t>
            </a:r>
          </a:p>
          <a:p>
            <a:endParaRPr lang="en-US" dirty="0"/>
          </a:p>
          <a:p>
            <a:r>
              <a:rPr lang="en-US" dirty="0"/>
              <a:t>*MPOs that carry a balance may be subject to a rescission during an economic downturn.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7693E6-DBB3-4B8B-BA08-6D9703ECD66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51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7693E6-DBB3-4B8B-BA08-6D9703ECD66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06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12/14/2020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12/14/2020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12/14/2020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12/14/2020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12/14/2020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676D1.F19BF2A0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7CBBDD0-4420-4A50-96AB-392F9B97C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5BA403-54B9-4A0B-BC79-028C495C0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7" y="761999"/>
            <a:ext cx="7552943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0DA7C8-75C2-47E1-B04B-3D6606FDBE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4082" y="1298448"/>
            <a:ext cx="6068070" cy="3255264"/>
          </a:xfrm>
        </p:spPr>
        <p:txBody>
          <a:bodyPr>
            <a:normAutofit/>
          </a:bodyPr>
          <a:lstStyle/>
          <a:p>
            <a:r>
              <a:rPr lang="en-US" dirty="0"/>
              <a:t>2020 ANNUAL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6DDD21-9191-4D65-ABC2-0D81EA3E0E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4083" y="4670246"/>
            <a:ext cx="6037903" cy="914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December 11, 2020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8C6883-513A-4FE8-8B55-7AA2A13A9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912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297879-62F0-4982-9EFA-9D418CACC9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96177" y="2128081"/>
            <a:ext cx="3458249" cy="259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551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524E8-A4CE-49B0-AF1B-724CB2F83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16" y="1123837"/>
            <a:ext cx="3284467" cy="4601183"/>
          </a:xfrm>
        </p:spPr>
        <p:txBody>
          <a:bodyPr/>
          <a:lstStyle/>
          <a:p>
            <a:r>
              <a:rPr lang="en-US" dirty="0"/>
              <a:t>EXPENDITURES</a:t>
            </a: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FY 2020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EEF5455-0330-4496-B673-1DD8DA0E289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89214526"/>
              </p:ext>
            </p:extLst>
          </p:nvPr>
        </p:nvGraphicFramePr>
        <p:xfrm>
          <a:off x="3713259" y="2679203"/>
          <a:ext cx="3418210" cy="11227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4009">
                  <a:extLst>
                    <a:ext uri="{9D8B030D-6E8A-4147-A177-3AD203B41FA5}">
                      <a16:colId xmlns:a16="http://schemas.microsoft.com/office/drawing/2014/main" val="936408755"/>
                    </a:ext>
                  </a:extLst>
                </a:gridCol>
                <a:gridCol w="875045">
                  <a:extLst>
                    <a:ext uri="{9D8B030D-6E8A-4147-A177-3AD203B41FA5}">
                      <a16:colId xmlns:a16="http://schemas.microsoft.com/office/drawing/2014/main" val="3787864433"/>
                    </a:ext>
                  </a:extLst>
                </a:gridCol>
                <a:gridCol w="459156">
                  <a:extLst>
                    <a:ext uri="{9D8B030D-6E8A-4147-A177-3AD203B41FA5}">
                      <a16:colId xmlns:a16="http://schemas.microsoft.com/office/drawing/2014/main" val="2936116376"/>
                    </a:ext>
                  </a:extLst>
                </a:gridCol>
              </a:tblGrid>
              <a:tr h="1871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FY 2020 Expenditures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Amount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extLst>
                  <a:ext uri="{0D108BD9-81ED-4DB2-BD59-A6C34878D82A}">
                    <a16:rowId xmlns:a16="http://schemas.microsoft.com/office/drawing/2014/main" val="417234664"/>
                  </a:ext>
                </a:extLst>
              </a:tr>
              <a:tr h="1871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Plans, Studies, Professional Services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$984,700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65%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extLst>
                  <a:ext uri="{0D108BD9-81ED-4DB2-BD59-A6C34878D82A}">
                    <a16:rowId xmlns:a16="http://schemas.microsoft.com/office/drawing/2014/main" val="458727000"/>
                  </a:ext>
                </a:extLst>
              </a:tr>
              <a:tr h="1871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Personnel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$489,300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32%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extLst>
                  <a:ext uri="{0D108BD9-81ED-4DB2-BD59-A6C34878D82A}">
                    <a16:rowId xmlns:a16="http://schemas.microsoft.com/office/drawing/2014/main" val="1077505105"/>
                  </a:ext>
                </a:extLst>
              </a:tr>
              <a:tr h="1871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Other Operating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$51,700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extLst>
                  <a:ext uri="{0D108BD9-81ED-4DB2-BD59-A6C34878D82A}">
                    <a16:rowId xmlns:a16="http://schemas.microsoft.com/office/drawing/2014/main" val="1320263664"/>
                  </a:ext>
                </a:extLst>
              </a:tr>
              <a:tr h="1871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$1,525,700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100%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extLst>
                  <a:ext uri="{0D108BD9-81ED-4DB2-BD59-A6C34878D82A}">
                    <a16:rowId xmlns:a16="http://schemas.microsoft.com/office/drawing/2014/main" val="1782370141"/>
                  </a:ext>
                </a:extLst>
              </a:tr>
            </a:tbl>
          </a:graphicData>
        </a:graphic>
      </p:graphicFrame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C1482A9-5CD7-4412-8EE8-F7C663F802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03882" y="2015254"/>
            <a:ext cx="4518275" cy="271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802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524E8-A4CE-49B0-AF1B-724CB2F83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TWO-YEAR OPERATING BUDGET</a:t>
            </a: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FY 19-20 Revenue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EEF5455-0330-4496-B673-1DD8DA0E289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44712640"/>
              </p:ext>
            </p:extLst>
          </p:nvPr>
        </p:nvGraphicFramePr>
        <p:xfrm>
          <a:off x="3609892" y="2679203"/>
          <a:ext cx="3418210" cy="14904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4009">
                  <a:extLst>
                    <a:ext uri="{9D8B030D-6E8A-4147-A177-3AD203B41FA5}">
                      <a16:colId xmlns:a16="http://schemas.microsoft.com/office/drawing/2014/main" val="936408755"/>
                    </a:ext>
                  </a:extLst>
                </a:gridCol>
                <a:gridCol w="875045">
                  <a:extLst>
                    <a:ext uri="{9D8B030D-6E8A-4147-A177-3AD203B41FA5}">
                      <a16:colId xmlns:a16="http://schemas.microsoft.com/office/drawing/2014/main" val="3787864433"/>
                    </a:ext>
                  </a:extLst>
                </a:gridCol>
                <a:gridCol w="459156">
                  <a:extLst>
                    <a:ext uri="{9D8B030D-6E8A-4147-A177-3AD203B41FA5}">
                      <a16:colId xmlns:a16="http://schemas.microsoft.com/office/drawing/2014/main" val="2936116376"/>
                    </a:ext>
                  </a:extLst>
                </a:gridCol>
              </a:tblGrid>
              <a:tr h="1871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FY 19-20 Revenue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Amount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extLst>
                  <a:ext uri="{0D108BD9-81ED-4DB2-BD59-A6C34878D82A}">
                    <a16:rowId xmlns:a16="http://schemas.microsoft.com/office/drawing/2014/main" val="417234664"/>
                  </a:ext>
                </a:extLst>
              </a:tr>
              <a:tr h="1871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Plans, Studies, Professional Services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$1,283,600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53%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extLst>
                  <a:ext uri="{0D108BD9-81ED-4DB2-BD59-A6C34878D82A}">
                    <a16:rowId xmlns:a16="http://schemas.microsoft.com/office/drawing/2014/main" val="458727000"/>
                  </a:ext>
                </a:extLst>
              </a:tr>
              <a:tr h="1871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Personnel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$952,300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40%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extLst>
                  <a:ext uri="{0D108BD9-81ED-4DB2-BD59-A6C34878D82A}">
                    <a16:rowId xmlns:a16="http://schemas.microsoft.com/office/drawing/2014/main" val="1077505105"/>
                  </a:ext>
                </a:extLst>
              </a:tr>
              <a:tr h="1871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Other Operating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$153,300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extLst>
                  <a:ext uri="{0D108BD9-81ED-4DB2-BD59-A6C34878D82A}">
                    <a16:rowId xmlns:a16="http://schemas.microsoft.com/office/drawing/2014/main" val="1320263664"/>
                  </a:ext>
                </a:extLst>
              </a:tr>
              <a:tr h="1871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Unconstrained Local Funds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$16,000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extLst>
                  <a:ext uri="{0D108BD9-81ED-4DB2-BD59-A6C34878D82A}">
                    <a16:rowId xmlns:a16="http://schemas.microsoft.com/office/drawing/2014/main" val="1782370141"/>
                  </a:ext>
                </a:extLst>
              </a:tr>
              <a:tr h="3676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$2,405,200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7367" marR="67367" marT="0" marB="0" anchor="b"/>
                </a:tc>
                <a:extLst>
                  <a:ext uri="{0D108BD9-81ED-4DB2-BD59-A6C34878D82A}">
                    <a16:rowId xmlns:a16="http://schemas.microsoft.com/office/drawing/2014/main" val="351652277"/>
                  </a:ext>
                </a:extLst>
              </a:tr>
            </a:tbl>
          </a:graphicData>
        </a:graphic>
      </p:graphicFrame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DFD81F9-0A27-4258-AC4F-E9EE9D33E6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31469" y="1939811"/>
            <a:ext cx="4643152" cy="279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38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524E8-A4CE-49B0-AF1B-724CB2F83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22" y="1123837"/>
            <a:ext cx="3252662" cy="4601183"/>
          </a:xfrm>
        </p:spPr>
        <p:txBody>
          <a:bodyPr/>
          <a:lstStyle/>
          <a:p>
            <a:r>
              <a:rPr lang="en-US" dirty="0"/>
              <a:t>TWO-YEAR EXPENDITURES</a:t>
            </a: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FY 19-20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EEF5455-0330-4496-B673-1DD8DA0E289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61619531"/>
              </p:ext>
            </p:extLst>
          </p:nvPr>
        </p:nvGraphicFramePr>
        <p:xfrm>
          <a:off x="3721210" y="2679203"/>
          <a:ext cx="3410259" cy="11227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6058">
                  <a:extLst>
                    <a:ext uri="{9D8B030D-6E8A-4147-A177-3AD203B41FA5}">
                      <a16:colId xmlns:a16="http://schemas.microsoft.com/office/drawing/2014/main" val="936408755"/>
                    </a:ext>
                  </a:extLst>
                </a:gridCol>
                <a:gridCol w="873876">
                  <a:extLst>
                    <a:ext uri="{9D8B030D-6E8A-4147-A177-3AD203B41FA5}">
                      <a16:colId xmlns:a16="http://schemas.microsoft.com/office/drawing/2014/main" val="3787864433"/>
                    </a:ext>
                  </a:extLst>
                </a:gridCol>
                <a:gridCol w="460325">
                  <a:extLst>
                    <a:ext uri="{9D8B030D-6E8A-4147-A177-3AD203B41FA5}">
                      <a16:colId xmlns:a16="http://schemas.microsoft.com/office/drawing/2014/main" val="2936116376"/>
                    </a:ext>
                  </a:extLst>
                </a:gridCol>
              </a:tblGrid>
              <a:tr h="1871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FY 19-20 Expenditures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Amount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extLst>
                  <a:ext uri="{0D108BD9-81ED-4DB2-BD59-A6C34878D82A}">
                    <a16:rowId xmlns:a16="http://schemas.microsoft.com/office/drawing/2014/main" val="417234664"/>
                  </a:ext>
                </a:extLst>
              </a:tr>
              <a:tr h="1871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Plans, Studies, Professional Services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$1,057,200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53%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extLst>
                  <a:ext uri="{0D108BD9-81ED-4DB2-BD59-A6C34878D82A}">
                    <a16:rowId xmlns:a16="http://schemas.microsoft.com/office/drawing/2014/main" val="458727000"/>
                  </a:ext>
                </a:extLst>
              </a:tr>
              <a:tr h="1871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Personnel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$863,500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43%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extLst>
                  <a:ext uri="{0D108BD9-81ED-4DB2-BD59-A6C34878D82A}">
                    <a16:rowId xmlns:a16="http://schemas.microsoft.com/office/drawing/2014/main" val="1077505105"/>
                  </a:ext>
                </a:extLst>
              </a:tr>
              <a:tr h="1871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Other Operating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$89,300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extLst>
                  <a:ext uri="{0D108BD9-81ED-4DB2-BD59-A6C34878D82A}">
                    <a16:rowId xmlns:a16="http://schemas.microsoft.com/office/drawing/2014/main" val="1320263664"/>
                  </a:ext>
                </a:extLst>
              </a:tr>
              <a:tr h="1871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$2,010,000</a:t>
                      </a: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100%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extLst>
                  <a:ext uri="{0D108BD9-81ED-4DB2-BD59-A6C34878D82A}">
                    <a16:rowId xmlns:a16="http://schemas.microsoft.com/office/drawing/2014/main" val="1782370141"/>
                  </a:ext>
                </a:extLst>
              </a:tr>
            </a:tbl>
          </a:graphicData>
        </a:graphic>
      </p:graphicFrame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291C29D-E5F9-47BC-A422-39DBD5BF6F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45490" y="1899951"/>
            <a:ext cx="4419074" cy="265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798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524E8-A4CE-49B0-AF1B-724CB2F83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22" y="1123837"/>
            <a:ext cx="3252662" cy="4601183"/>
          </a:xfrm>
        </p:spPr>
        <p:txBody>
          <a:bodyPr/>
          <a:lstStyle/>
          <a:p>
            <a:r>
              <a:rPr lang="en-US" dirty="0"/>
              <a:t>SUMMARY</a:t>
            </a: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FY 19-20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EEF5455-0330-4496-B673-1DD8DA0E289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45045379"/>
              </p:ext>
            </p:extLst>
          </p:nvPr>
        </p:nvGraphicFramePr>
        <p:xfrm>
          <a:off x="3737112" y="2130951"/>
          <a:ext cx="6074798" cy="20201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65472">
                  <a:extLst>
                    <a:ext uri="{9D8B030D-6E8A-4147-A177-3AD203B41FA5}">
                      <a16:colId xmlns:a16="http://schemas.microsoft.com/office/drawing/2014/main" val="936408755"/>
                    </a:ext>
                  </a:extLst>
                </a:gridCol>
                <a:gridCol w="1809326">
                  <a:extLst>
                    <a:ext uri="{9D8B030D-6E8A-4147-A177-3AD203B41FA5}">
                      <a16:colId xmlns:a16="http://schemas.microsoft.com/office/drawing/2014/main" val="3787864433"/>
                    </a:ext>
                  </a:extLst>
                </a:gridCol>
              </a:tblGrid>
              <a:tr h="3291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FY 19-20 Overview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Amount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extLst>
                  <a:ext uri="{0D108BD9-81ED-4DB2-BD59-A6C34878D82A}">
                    <a16:rowId xmlns:a16="http://schemas.microsoft.com/office/drawing/2014/main" val="417234664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Revenue</a:t>
                      </a: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$2,405,200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extLst>
                  <a:ext uri="{0D108BD9-81ED-4DB2-BD59-A6C34878D82A}">
                    <a16:rowId xmlns:a16="http://schemas.microsoft.com/office/drawing/2014/main" val="458727000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Expenditures</a:t>
                      </a: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$2,010,000 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extLst>
                  <a:ext uri="{0D108BD9-81ED-4DB2-BD59-A6C34878D82A}">
                    <a16:rowId xmlns:a16="http://schemas.microsoft.com/office/drawing/2014/main" val="1077505105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Balance as of July 1</a:t>
                      </a: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$395,200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extLst>
                  <a:ext uri="{0D108BD9-81ED-4DB2-BD59-A6C34878D82A}">
                    <a16:rowId xmlns:a16="http://schemas.microsoft.com/office/drawing/2014/main" val="1320263664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Closeout Balance from PL Grant </a:t>
                      </a: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$82,700</a:t>
                      </a:r>
                    </a:p>
                  </a:txBody>
                  <a:tcPr marL="67367" marR="67367" marT="0" marB="0" anchor="b"/>
                </a:tc>
                <a:extLst>
                  <a:ext uri="{0D108BD9-81ED-4DB2-BD59-A6C34878D82A}">
                    <a16:rowId xmlns:a16="http://schemas.microsoft.com/office/drawing/2014/main" val="1782370141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Remaining balance has been invoiced or is committed to pay for transit studies completed by 12/31</a:t>
                      </a: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$312,500</a:t>
                      </a:r>
                    </a:p>
                  </a:txBody>
                  <a:tcPr marL="67367" marR="67367" marT="0" marB="0" anchor="b"/>
                </a:tc>
                <a:extLst>
                  <a:ext uri="{0D108BD9-81ED-4DB2-BD59-A6C34878D82A}">
                    <a16:rowId xmlns:a16="http://schemas.microsoft.com/office/drawing/2014/main" val="326638624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62DDCC4-696F-4A41-9AAE-C3A32978B22F}"/>
              </a:ext>
            </a:extLst>
          </p:cNvPr>
          <p:cNvSpPr txBox="1"/>
          <p:nvPr/>
        </p:nvSpPr>
        <p:spPr>
          <a:xfrm>
            <a:off x="3737112" y="4516341"/>
            <a:ext cx="7752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 2-Year UPWP Budget Started July 1, 2020 - $1,743,858</a:t>
            </a:r>
          </a:p>
        </p:txBody>
      </p:sp>
    </p:spTree>
    <p:extLst>
      <p:ext uri="{BB962C8B-B14F-4D97-AF65-F5344CB8AC3E}">
        <p14:creationId xmlns:p14="http://schemas.microsoft.com/office/powerpoint/2010/main" val="2012065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0864E5C9-52C9-4572-AC75-548B9B9C2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5CC6500-4DBD-4C34-BC14-2387FB483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A7B31D-D2AB-45E8-85E9-F43969F0F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9" y="1298448"/>
            <a:ext cx="3258688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spc="-100" dirty="0"/>
              <a:t>TRANSPORTATION IMPROVEMENT PROGRAM</a:t>
            </a:r>
            <a:br>
              <a:rPr lang="en-US" sz="2800" spc="-100" dirty="0"/>
            </a:br>
            <a:r>
              <a:rPr lang="en-US" sz="2800" spc="-100" dirty="0">
                <a:solidFill>
                  <a:schemeClr val="tx1"/>
                </a:solidFill>
              </a:rPr>
              <a:t>FY 2021- 2025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E34A3B6-BAD2-4156-BDC6-4736248BF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2812CD-8597-4C58-AD42-5C8177430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915" y="1008548"/>
            <a:ext cx="6654305" cy="483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716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0864E5C9-52C9-4572-AC75-548B9B9C2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5CC6500-4DBD-4C34-BC14-2387FB483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A7B31D-D2AB-45E8-85E9-F43969F0F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9" y="1298448"/>
            <a:ext cx="3258688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spc="-100" dirty="0"/>
              <a:t>TRANSPORTATION IMPROVEMENT PROGRAM</a:t>
            </a:r>
            <a:br>
              <a:rPr lang="en-US" sz="2800" spc="-100" dirty="0"/>
            </a:br>
            <a:r>
              <a:rPr lang="en-US" sz="2800" spc="-100" dirty="0">
                <a:solidFill>
                  <a:schemeClr val="tx1"/>
                </a:solidFill>
              </a:rPr>
              <a:t>FY 2021- 2025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4176F27-31C3-4C75-8798-EFAF95582268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2" t="8473" r="18322" b="-63"/>
          <a:stretch/>
        </p:blipFill>
        <p:spPr bwMode="auto">
          <a:xfrm>
            <a:off x="5646752" y="1106311"/>
            <a:ext cx="5086170" cy="4882337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4E34A3B6-BAD2-4156-BDC6-4736248BF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10149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0864E5C9-52C9-4572-AC75-548B9B9C2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5CC6500-4DBD-4C34-BC14-2387FB483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A7B31D-D2AB-45E8-85E9-F43969F0F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9" y="1298448"/>
            <a:ext cx="3258688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spc="-100" dirty="0"/>
              <a:t>VARIATIONS IN </a:t>
            </a:r>
            <a:br>
              <a:rPr lang="en-US" sz="2800" spc="-100" dirty="0"/>
            </a:br>
            <a:r>
              <a:rPr lang="en-US" sz="2800" spc="-100" dirty="0"/>
              <a:t>TIP FUNDING</a:t>
            </a:r>
            <a:br>
              <a:rPr lang="en-US" sz="2800" spc="-100" dirty="0"/>
            </a:br>
            <a:r>
              <a:rPr lang="en-US" sz="2800" spc="-100" dirty="0"/>
              <a:t>AT A GLANCE</a:t>
            </a:r>
            <a:br>
              <a:rPr lang="en-US" sz="2800" spc="-100" dirty="0"/>
            </a:br>
            <a:br>
              <a:rPr lang="en-US" sz="2800" spc="-100" dirty="0"/>
            </a:br>
            <a:r>
              <a:rPr lang="en-US" sz="2800" spc="-100" dirty="0">
                <a:solidFill>
                  <a:schemeClr val="tx1"/>
                </a:solidFill>
              </a:rPr>
              <a:t>FY 2020-2024</a:t>
            </a:r>
            <a:br>
              <a:rPr lang="en-US" sz="2800" spc="-100" dirty="0"/>
            </a:br>
            <a:r>
              <a:rPr lang="en-US" sz="2800" spc="-100" dirty="0">
                <a:solidFill>
                  <a:schemeClr val="tx1"/>
                </a:solidFill>
              </a:rPr>
              <a:t>FY 2021- 2025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E34A3B6-BAD2-4156-BDC6-4736248BF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3B711C-9DF4-414C-9701-789A30A81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7553" y="2124078"/>
            <a:ext cx="5974598" cy="290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401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74E7B-555A-4E7E-85A1-DDE3C2279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MPO Measures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B993B2-B7EF-41AD-9285-DB6B2C6E5B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Established locally through adopted/approved plans</a:t>
            </a:r>
          </a:p>
        </p:txBody>
      </p:sp>
    </p:spTree>
    <p:extLst>
      <p:ext uri="{BB962C8B-B14F-4D97-AF65-F5344CB8AC3E}">
        <p14:creationId xmlns:p14="http://schemas.microsoft.com/office/powerpoint/2010/main" val="577343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76EFB-C1C1-42E2-B012-8E77F5B70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 STRATEGIC PLAN</a:t>
            </a: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07069-004F-4D79-B3BE-332DC208C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PROACTIVE REGIONAL COLLABORATION</a:t>
            </a:r>
          </a:p>
          <a:p>
            <a:r>
              <a:rPr lang="en-US" dirty="0"/>
              <a:t>IMPROVED PUBLIC OUTREACH</a:t>
            </a:r>
          </a:p>
          <a:p>
            <a:r>
              <a:rPr lang="en-US" dirty="0"/>
              <a:t>ACCURATE &amp; TIMELY DATA GATHERING, ANALYSIS &amp; REPORTING</a:t>
            </a:r>
          </a:p>
        </p:txBody>
      </p:sp>
    </p:spTree>
    <p:extLst>
      <p:ext uri="{BB962C8B-B14F-4D97-AF65-F5344CB8AC3E}">
        <p14:creationId xmlns:p14="http://schemas.microsoft.com/office/powerpoint/2010/main" val="3255559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69373E92-F88D-4F0A-94DF-393703E7D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938" y="46653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629DAA0-ADF6-43FD-9C99-483F722B5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609288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ECBFA2-DF26-4618-A265-56AE69A32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439" y="2655908"/>
            <a:ext cx="4705801" cy="325526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pc="-100" dirty="0"/>
              <a:t>REGIONAL COLLABORATION:</a:t>
            </a:r>
            <a:br>
              <a:rPr lang="en-US" spc="-100" dirty="0"/>
            </a:br>
            <a:r>
              <a:rPr lang="en-US" sz="2700" spc="-100" dirty="0">
                <a:solidFill>
                  <a:schemeClr val="tx1"/>
                </a:solidFill>
              </a:rPr>
              <a:t>M-CORES</a:t>
            </a:r>
            <a:br>
              <a:rPr lang="en-US" sz="2700" spc="-100" dirty="0">
                <a:solidFill>
                  <a:schemeClr val="tx1"/>
                </a:solidFill>
              </a:rPr>
            </a:br>
            <a:r>
              <a:rPr lang="en-US" sz="2700" spc="-100" dirty="0">
                <a:solidFill>
                  <a:schemeClr val="tx1"/>
                </a:solidFill>
              </a:rPr>
              <a:t>ACUNE</a:t>
            </a:r>
            <a:br>
              <a:rPr lang="en-US" sz="2700" spc="-100" dirty="0">
                <a:solidFill>
                  <a:schemeClr val="tx1"/>
                </a:solidFill>
              </a:rPr>
            </a:br>
            <a:r>
              <a:rPr lang="en-US" sz="2700" spc="-100" dirty="0">
                <a:solidFill>
                  <a:schemeClr val="tx1"/>
                </a:solidFill>
              </a:rPr>
              <a:t>TRIP Updated June 2020</a:t>
            </a:r>
            <a:br>
              <a:rPr lang="en-US" sz="2700" spc="-100" dirty="0">
                <a:solidFill>
                  <a:schemeClr val="tx1"/>
                </a:solidFill>
              </a:rPr>
            </a:br>
            <a:r>
              <a:rPr lang="en-US" sz="2700" spc="-100" dirty="0">
                <a:solidFill>
                  <a:schemeClr val="tx1"/>
                </a:solidFill>
              </a:rPr>
              <a:t>2045 LRTPs (including Transit)</a:t>
            </a:r>
            <a:br>
              <a:rPr lang="en-US" sz="2700" spc="-100" dirty="0">
                <a:solidFill>
                  <a:schemeClr val="tx1"/>
                </a:solidFill>
              </a:rPr>
            </a:br>
            <a:r>
              <a:rPr lang="en-US" sz="2700" spc="-100" dirty="0">
                <a:solidFill>
                  <a:schemeClr val="tx1"/>
                </a:solidFill>
              </a:rPr>
              <a:t>TAC meetings</a:t>
            </a:r>
            <a:br>
              <a:rPr lang="en-US" sz="2700" spc="-100" dirty="0">
                <a:solidFill>
                  <a:schemeClr val="tx1"/>
                </a:solidFill>
              </a:rPr>
            </a:br>
            <a:r>
              <a:rPr lang="en-US" sz="2700" spc="-100" dirty="0">
                <a:solidFill>
                  <a:schemeClr val="tx1"/>
                </a:solidFill>
              </a:rPr>
              <a:t>MPOAC meetings</a:t>
            </a:r>
            <a:br>
              <a:rPr lang="en-US" sz="2700" spc="-100" dirty="0">
                <a:solidFill>
                  <a:schemeClr val="tx1"/>
                </a:solidFill>
              </a:rPr>
            </a:br>
            <a:r>
              <a:rPr lang="en-US" sz="2700" spc="-100" dirty="0">
                <a:solidFill>
                  <a:schemeClr val="tx1"/>
                </a:solidFill>
              </a:rPr>
              <a:t>CUTS meetings</a:t>
            </a:r>
            <a:br>
              <a:rPr lang="en-US" sz="3200" spc="-100" dirty="0">
                <a:solidFill>
                  <a:schemeClr val="tx1"/>
                </a:solidFill>
              </a:rPr>
            </a:br>
            <a:endParaRPr lang="en-US" sz="3200" spc="-1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A3FBDE-A8FC-44BF-9238-B03222395CDD}"/>
              </a:ext>
            </a:extLst>
          </p:cNvPr>
          <p:cNvPicPr/>
          <p:nvPr/>
        </p:nvPicPr>
        <p:blipFill rotWithShape="1">
          <a:blip r:embed="rId2"/>
          <a:srcRect r="-1" b="7491"/>
          <a:stretch/>
        </p:blipFill>
        <p:spPr bwMode="auto">
          <a:xfrm>
            <a:off x="6586977" y="1370085"/>
            <a:ext cx="4908848" cy="410967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B w="152400" h="50800" prst="softRound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F32C8C35-BF44-4CFB-9754-81F07C981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88457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864E5C9-52C9-4572-AC75-548B9B9C2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5CC6500-4DBD-4C34-BC14-2387FB483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3FD1B0-A61B-4367-B1DE-3A77E097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9" y="1298448"/>
            <a:ext cx="3258688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spc="-100" dirty="0"/>
              <a:t>Mission: </a:t>
            </a:r>
            <a:r>
              <a:rPr lang="en-US" sz="2400" spc="-100" dirty="0"/>
              <a:t>to provide transportation planning leadership through a collaborative effort to maintain a safe, efficient, integrated and multi-modal transportation system.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72BBFE6-4611-4DDB-9E52-8A4EB776BD67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2489" r="23590" b="9091"/>
          <a:stretch/>
        </p:blipFill>
        <p:spPr>
          <a:xfrm>
            <a:off x="5120640" y="1633686"/>
            <a:ext cx="6367271" cy="3582476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4E34A3B6-BAD2-4156-BDC6-4736248BF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67068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F645BF8-7885-4398-80BC-4C0DF24F5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12FB65-CD2B-4005-B910-132DCE19F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35CBD63-8F8F-47DC-9CE7-159E6161D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A0E3486-FD49-4921-B4F4-E5BB5C88AC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758953"/>
            <a:ext cx="3577575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DE94C-118E-4AB8-81AB-4B986A2E5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103817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PUBLIC OUTREACH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64659-FD9F-4E6D-AD78-D81F4A53A2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2920" y="2162014"/>
            <a:ext cx="2947482" cy="374426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lvl="0"/>
            <a:r>
              <a:rPr lang="en-US" sz="1600" dirty="0">
                <a:solidFill>
                  <a:schemeClr val="tx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The Adviser Network grew from 52 members in 2019 to 467 in 2020</a:t>
            </a:r>
            <a:endParaRPr lang="en-US" sz="1600" dirty="0">
              <a:solidFill>
                <a:schemeClr val="tx1"/>
              </a:solidFill>
            </a:endParaRPr>
          </a:p>
          <a:p>
            <a:pPr lvl="0"/>
            <a:r>
              <a:rPr lang="en-US" sz="1600" dirty="0">
                <a:solidFill>
                  <a:schemeClr val="tx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Over 5,000 Survey Responses were received (TSPR, LRSP, TDP, LRTP)</a:t>
            </a:r>
            <a:endParaRPr lang="en-US" sz="1600" dirty="0">
              <a:solidFill>
                <a:schemeClr val="tx1"/>
              </a:solidFill>
            </a:endParaRPr>
          </a:p>
          <a:p>
            <a:pPr lvl="0"/>
            <a:r>
              <a:rPr lang="en-US" sz="1600" dirty="0">
                <a:solidFill>
                  <a:schemeClr val="tx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ZIP Code Tracking Shows Broad Geographic Distribution of Respondents, and</a:t>
            </a:r>
            <a:endParaRPr lang="en-US" sz="1600" dirty="0">
              <a:solidFill>
                <a:schemeClr val="tx1"/>
              </a:solidFill>
            </a:endParaRPr>
          </a:p>
          <a:p>
            <a:pPr lvl="0"/>
            <a:r>
              <a:rPr lang="en-US" sz="1600" dirty="0">
                <a:solidFill>
                  <a:schemeClr val="tx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Broad Age Distribution</a:t>
            </a:r>
            <a:endParaRPr lang="en-US" sz="1600" dirty="0">
              <a:solidFill>
                <a:schemeClr val="tx1"/>
              </a:solidFill>
            </a:endParaRPr>
          </a:p>
          <a:p>
            <a:pPr lvl="0"/>
            <a:r>
              <a:rPr lang="en-US" sz="1600" dirty="0">
                <a:solidFill>
                  <a:schemeClr val="tx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Advisory Committees found it easier to achieve quorums when virtual meetings were allowed under Executive Orders of the Governor </a:t>
            </a:r>
            <a:endParaRPr lang="en-US" sz="1600" dirty="0">
              <a:solidFill>
                <a:schemeClr val="tx1"/>
              </a:solidFill>
            </a:endParaRPr>
          </a:p>
          <a:p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A400A590-9378-4768-B51C-97F4782989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395399" y="668632"/>
            <a:ext cx="6852238" cy="5344746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3B4A72C-2924-4CE2-8674-7E02E182E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17530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2" name="Rectangle 13">
            <a:extLst>
              <a:ext uri="{FF2B5EF4-FFF2-40B4-BE49-F238E27FC236}">
                <a16:creationId xmlns:a16="http://schemas.microsoft.com/office/drawing/2014/main" id="{0864E5C9-52C9-4572-AC75-548B9B9C2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45CC6500-4DBD-4C34-BC14-2387FB483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8F5652-ABA4-4359-8BEF-0859415D9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9" y="1298448"/>
            <a:ext cx="3258688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spc="-100" dirty="0" err="1"/>
              <a:t>Wikimap</a:t>
            </a:r>
            <a:r>
              <a:rPr lang="en-US" sz="4100" spc="-100" dirty="0"/>
              <a:t> &amp; On-line Survey Comments </a:t>
            </a:r>
            <a:r>
              <a:rPr lang="en-US" sz="4100" spc="-100" dirty="0">
                <a:solidFill>
                  <a:schemeClr val="tx1"/>
                </a:solidFill>
              </a:rPr>
              <a:t>2045 LRTP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D5F516F6-BD7E-4C47-8A8A-5030344601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132036" y="759599"/>
            <a:ext cx="4344479" cy="5330650"/>
          </a:xfrm>
          <a:prstGeom prst="rect">
            <a:avLst/>
          </a:prstGeom>
          <a:effectLst>
            <a:outerShdw blurRad="50800" dist="38100" dir="2700000" algn="tl" rotWithShape="0">
              <a:schemeClr val="bg2">
                <a:lumMod val="75000"/>
                <a:alpha val="40000"/>
              </a:schemeClr>
            </a:outerShdw>
          </a:effectLst>
        </p:spPr>
      </p:pic>
      <p:sp>
        <p:nvSpPr>
          <p:cNvPr id="24" name="Rectangle 17">
            <a:extLst>
              <a:ext uri="{FF2B5EF4-FFF2-40B4-BE49-F238E27FC236}">
                <a16:creationId xmlns:a16="http://schemas.microsoft.com/office/drawing/2014/main" id="{4E34A3B6-BAD2-4156-BDC6-4736248BF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637397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895B7-3474-4B8C-BA81-8E2C683ED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75" y="1038996"/>
            <a:ext cx="2947482" cy="4601183"/>
          </a:xfrm>
        </p:spPr>
        <p:txBody>
          <a:bodyPr/>
          <a:lstStyle/>
          <a:p>
            <a:r>
              <a:rPr lang="en-US" dirty="0"/>
              <a:t>DATA ANAYLSIS &amp; REPORTING</a:t>
            </a:r>
            <a:br>
              <a:rPr lang="en-US" dirty="0"/>
            </a:br>
            <a:r>
              <a:rPr lang="en-US" sz="3200" dirty="0">
                <a:solidFill>
                  <a:schemeClr val="tx1"/>
                </a:solidFill>
              </a:rPr>
              <a:t>Staff training &amp; professional development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F8E968-BC9F-4598-895F-092E269E0963}"/>
              </a:ext>
            </a:extLst>
          </p:cNvPr>
          <p:cNvSpPr txBox="1"/>
          <p:nvPr/>
        </p:nvSpPr>
        <p:spPr>
          <a:xfrm>
            <a:off x="4703975" y="831373"/>
            <a:ext cx="5410986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/>
              <a:t>Florida Standard Urban Transportation Modeling System (FSUTMS) Model Advancement Committee, Workshops, Webinars</a:t>
            </a:r>
          </a:p>
          <a:p>
            <a:pPr lvl="1"/>
            <a:endParaRPr lang="en-US" sz="800" dirty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/>
              <a:t>D1 RTDM, VISSIM/VISUM Training</a:t>
            </a:r>
          </a:p>
          <a:p>
            <a:pPr lvl="1"/>
            <a:endParaRPr lang="en-US" sz="800" dirty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/>
              <a:t>FTA’s Data Sharing in Transit/Shared Mobility Partnership Webinar</a:t>
            </a:r>
          </a:p>
          <a:p>
            <a:pPr lvl="1"/>
            <a:endParaRPr lang="en-US" sz="800" dirty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/>
              <a:t>National Transit Institute’s (NTI) State and Metro Transportation Programming Course</a:t>
            </a:r>
          </a:p>
          <a:p>
            <a:pPr lvl="1"/>
            <a:endParaRPr lang="en-US" sz="800" dirty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/>
              <a:t>NTI’s Transit Oriented Development Course</a:t>
            </a:r>
          </a:p>
          <a:p>
            <a:pPr lvl="1"/>
            <a:endParaRPr lang="en-US" sz="800" dirty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/>
              <a:t>Association of Metropolitan Planning Organization (AMPO) GIS webinar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03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F645BF8-7885-4398-80BC-4C0DF24F5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12FB65-CD2B-4005-B910-132DCE19F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35CBD63-8F8F-47DC-9CE7-159E6161D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0E3486-FD49-4921-B4F4-E5BB5C88AC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758953"/>
            <a:ext cx="3577575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C54F1D-B385-4D11-B28F-9F3DCAA57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103817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dirty="0"/>
              <a:t>Congestion Management Process 2017</a:t>
            </a:r>
            <a:br>
              <a:rPr lang="en-US" sz="2000" dirty="0"/>
            </a:br>
            <a:r>
              <a:rPr lang="en-US" sz="2000" dirty="0">
                <a:solidFill>
                  <a:schemeClr val="tx1"/>
                </a:solidFill>
              </a:rPr>
              <a:t>ITS Measures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D5B55-C92E-4DF4-8526-1D48BF461B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2920" y="2162014"/>
            <a:ext cx="2947482" cy="37442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182880">
              <a:lnSpc>
                <a:spcPct val="90000"/>
              </a:lnSpc>
              <a:buFont typeface="Wingdings 2" pitchFamily="18" charset="2"/>
              <a:buChar char=""/>
            </a:pPr>
            <a:r>
              <a:rPr lang="en-US" sz="1600" dirty="0"/>
              <a:t>Maintain Concurrency with FDOT Regional ITS Architecture (RITSA)</a:t>
            </a:r>
          </a:p>
          <a:p>
            <a:pPr indent="-182880">
              <a:lnSpc>
                <a:spcPct val="90000"/>
              </a:lnSpc>
              <a:buFont typeface="Wingdings 2" pitchFamily="18" charset="2"/>
              <a:buChar char=""/>
            </a:pPr>
            <a:r>
              <a:rPr lang="en-US" sz="1600" dirty="0"/>
              <a:t>Increase number signalized intersections connected to ITS</a:t>
            </a:r>
          </a:p>
          <a:p>
            <a:pPr indent="-182880">
              <a:lnSpc>
                <a:spcPct val="90000"/>
              </a:lnSpc>
              <a:buFont typeface="Wingdings 2" pitchFamily="18" charset="2"/>
              <a:buChar char=""/>
            </a:pPr>
            <a:r>
              <a:rPr lang="en-US" sz="1600" dirty="0"/>
              <a:t>Improved Travel Time Reliability (See Mobility Measures on 2 following slides)</a:t>
            </a: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C33CC98-AC94-42D0-9826-49C3A6DBE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044" y="3056683"/>
            <a:ext cx="7491363" cy="1741741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3B4A72C-2924-4CE2-8674-7E02E182E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167BF0A-B62F-42B9-904A-14F68DC15FCF}"/>
              </a:ext>
            </a:extLst>
          </p:cNvPr>
          <p:cNvSpPr txBox="1">
            <a:spLocks/>
          </p:cNvSpPr>
          <p:nvPr/>
        </p:nvSpPr>
        <p:spPr>
          <a:xfrm>
            <a:off x="3884045" y="662631"/>
            <a:ext cx="7315200" cy="29987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82880">
              <a:lnSpc>
                <a:spcPct val="90000"/>
              </a:lnSpc>
              <a:buFont typeface="Wingdings 2" pitchFamily="18" charset="2"/>
              <a:buChar char="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There were no RITSA concurrency projects programmed in FY20 of the TIP, and</a:t>
            </a:r>
          </a:p>
          <a:p>
            <a:pPr indent="-182880">
              <a:lnSpc>
                <a:spcPct val="90000"/>
              </a:lnSpc>
              <a:buFont typeface="Wingdings 2" pitchFamily="18" charset="2"/>
              <a:buChar char="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projects to connect additional intersections to ITS; however, </a:t>
            </a:r>
          </a:p>
          <a:p>
            <a:pPr indent="-182880">
              <a:lnSpc>
                <a:spcPct val="90000"/>
              </a:lnSpc>
              <a:buFont typeface="Wingdings 2" pitchFamily="18" charset="2"/>
              <a:buChar char="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Transportation System Performance Report (TSPR) Baseline Conditions (2020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established this measure: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1045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B8AA617-0537-4ED7-91B6-66511A647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E8BF1F-CE61-45C5-92AC-552D23176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ABF5C3-7401-47EA-A9DE-231C1A5E4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590661"/>
            <a:ext cx="10210862" cy="10656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spc="-100"/>
              <a:t>Mobility Measures 2018 Data Reported 12-3-20 by FDOT</a:t>
            </a:r>
          </a:p>
        </p:txBody>
      </p:sp>
      <p:pic>
        <p:nvPicPr>
          <p:cNvPr id="4" name="Picture 3" descr="A picture containing table&#10;&#10;Description automatically generated">
            <a:extLst>
              <a:ext uri="{FF2B5EF4-FFF2-40B4-BE49-F238E27FC236}">
                <a16:creationId xmlns:a16="http://schemas.microsoft.com/office/drawing/2014/main" id="{FC77B4AF-40CA-4FE2-93F8-11ADB22799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2378"/>
          <a:stretch/>
        </p:blipFill>
        <p:spPr>
          <a:xfrm>
            <a:off x="1069847" y="484632"/>
            <a:ext cx="10637520" cy="355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3700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864E5C9-52C9-4572-AC75-548B9B9C2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5CC6500-4DBD-4C34-BC14-2387FB483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ABF5C3-7401-47EA-A9DE-231C1A5E4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9" y="1298448"/>
            <a:ext cx="3258688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spc="-100" dirty="0"/>
              <a:t>Mobility Measures 2018 Data Reported 12-3-20 by FDOT</a:t>
            </a: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A14542D3-4381-4214-AC77-DB4C1F1D4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640" y="1339643"/>
            <a:ext cx="6367271" cy="4170562"/>
          </a:xfrm>
          <a:prstGeom prst="rect">
            <a:avLst/>
          </a:prstGeom>
        </p:spPr>
      </p:pic>
      <p:sp>
        <p:nvSpPr>
          <p:cNvPr id="34" name="Rectangle 27">
            <a:extLst>
              <a:ext uri="{FF2B5EF4-FFF2-40B4-BE49-F238E27FC236}">
                <a16:creationId xmlns:a16="http://schemas.microsoft.com/office/drawing/2014/main" id="{4E34A3B6-BAD2-4156-BDC6-4736248BF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516352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54F1D-B385-4D11-B28F-9F3DCAA57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Congestion Management Process 2017</a:t>
            </a:r>
            <a:br>
              <a:rPr lang="en-US" dirty="0"/>
            </a:br>
            <a:r>
              <a:rPr lang="en-US" sz="2800" dirty="0">
                <a:solidFill>
                  <a:schemeClr val="tx1"/>
                </a:solidFill>
              </a:rPr>
              <a:t>Capacity Enhancement Measures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D5B55-C92E-4DF4-8526-1D48BF461B8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Identify benchmark Level of Service (LOS)</a:t>
            </a:r>
          </a:p>
          <a:p>
            <a:r>
              <a:rPr lang="en-US" dirty="0"/>
              <a:t>Establish post-construction LOS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EFB4E3-261C-4CEF-B101-F2EEC29ED63C}"/>
              </a:ext>
            </a:extLst>
          </p:cNvPr>
          <p:cNvSpPr txBox="1"/>
          <p:nvPr/>
        </p:nvSpPr>
        <p:spPr>
          <a:xfrm>
            <a:off x="3940404" y="810705"/>
            <a:ext cx="7522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TSPR ESTABLISHED BASELINE (BENCHMARK) CONDITIONS FOR LOS, also V/C Ratios and Travel Time/Speed Based Results</a:t>
            </a:r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A40C1844-3591-4FD3-A0AA-D655E38EA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994" y="4376403"/>
            <a:ext cx="10154876" cy="2414879"/>
          </a:xfrm>
          <a:prstGeom prst="rect">
            <a:avLst/>
          </a:prstGeom>
        </p:spPr>
      </p:pic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0FAA05AF-4875-49A5-9727-28C7E34BC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511" y="1486852"/>
            <a:ext cx="481965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1306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F645BF8-7885-4398-80BC-4C0DF24F5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12FB65-CD2B-4005-B910-132DCE19F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C54F1D-B385-4D11-B28F-9F3DCAA57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Congestion Management Process 2017 &amp;</a:t>
            </a:r>
            <a:br>
              <a:rPr lang="en-US" sz="3600" dirty="0"/>
            </a:br>
            <a:r>
              <a:rPr lang="en-US" sz="3600" dirty="0"/>
              <a:t>TSPR Baseline Report Measures for </a:t>
            </a:r>
            <a:r>
              <a:rPr lang="en-US" sz="3600" dirty="0">
                <a:solidFill>
                  <a:schemeClr val="tx1"/>
                </a:solidFill>
              </a:rPr>
              <a:t>TRANSIT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D5B55-C92E-4DF4-8526-1D48BF461B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69268" y="864108"/>
            <a:ext cx="7315200" cy="299876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182880">
              <a:lnSpc>
                <a:spcPct val="90000"/>
              </a:lnSpc>
              <a:buFont typeface="Wingdings 2" pitchFamily="18" charset="2"/>
              <a:buChar char="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Increased ridership existing routes before/after installation of bus shelters</a:t>
            </a:r>
          </a:p>
          <a:p>
            <a:pPr indent="-182880">
              <a:lnSpc>
                <a:spcPct val="90000"/>
              </a:lnSpc>
              <a:buFont typeface="Wingdings 2" pitchFamily="18" charset="2"/>
              <a:buChar char="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Increased number of riders at specific transit stops before/after installation of bus shelters</a:t>
            </a:r>
          </a:p>
          <a:p>
            <a:pPr indent="-182880">
              <a:lnSpc>
                <a:spcPct val="90000"/>
              </a:lnSpc>
              <a:buFont typeface="Wingdings 2" pitchFamily="18" charset="2"/>
              <a:buChar char="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ADA and other improvements connecting bike/ped network to bus stops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A0C72D2-2601-4CD6-B599-00F1B4E09A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898118" y="3862873"/>
            <a:ext cx="5686061" cy="21310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417F75-938E-4BB2-984D-C8E23C9EB0FB}"/>
              </a:ext>
            </a:extLst>
          </p:cNvPr>
          <p:cNvSpPr txBox="1"/>
          <p:nvPr/>
        </p:nvSpPr>
        <p:spPr>
          <a:xfrm>
            <a:off x="4898118" y="3493541"/>
            <a:ext cx="3407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TSPR – Baseline Conditions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9C4D71-E460-46B4-8903-726FA162BB1C}"/>
              </a:ext>
            </a:extLst>
          </p:cNvPr>
          <p:cNvSpPr txBox="1"/>
          <p:nvPr/>
        </p:nvSpPr>
        <p:spPr>
          <a:xfrm>
            <a:off x="4007457" y="1208598"/>
            <a:ext cx="3625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CMP 2017 Measures</a:t>
            </a:r>
          </a:p>
        </p:txBody>
      </p:sp>
    </p:spTree>
    <p:extLst>
      <p:ext uri="{BB962C8B-B14F-4D97-AF65-F5344CB8AC3E}">
        <p14:creationId xmlns:p14="http://schemas.microsoft.com/office/powerpoint/2010/main" val="29551999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54F1D-B385-4D11-B28F-9F3DCAA57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22" y="2240280"/>
            <a:ext cx="2834640" cy="2377440"/>
          </a:xfrm>
        </p:spPr>
        <p:txBody>
          <a:bodyPr>
            <a:normAutofit fontScale="90000"/>
          </a:bodyPr>
          <a:lstStyle/>
          <a:p>
            <a:r>
              <a:rPr lang="en-US" dirty="0"/>
              <a:t>Congestion Management Process 2017,  Bike-Ped Master Plan (BPMP) 2019 &amp; TSPR 2020</a:t>
            </a:r>
            <a:br>
              <a:rPr lang="en-US" dirty="0"/>
            </a:br>
            <a:r>
              <a:rPr lang="en-US" sz="2800" dirty="0">
                <a:solidFill>
                  <a:schemeClr val="tx1"/>
                </a:solidFill>
              </a:rPr>
              <a:t>Nonmotorized Measures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8DEDF3E-98DE-4B28-83A2-6B9ECC316E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196300" y="3024732"/>
            <a:ext cx="5943600" cy="15093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349DF86-AF01-47EF-B1DC-E0D42796E524}"/>
              </a:ext>
            </a:extLst>
          </p:cNvPr>
          <p:cNvSpPr txBox="1">
            <a:spLocks/>
          </p:cNvSpPr>
          <p:nvPr/>
        </p:nvSpPr>
        <p:spPr>
          <a:xfrm>
            <a:off x="3988538" y="276549"/>
            <a:ext cx="7315200" cy="29987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82880">
              <a:lnSpc>
                <a:spcPct val="90000"/>
              </a:lnSpc>
              <a:buFont typeface="Wingdings 2" pitchFamily="18" charset="2"/>
              <a:buChar char="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Reduction in miles of gaps in cycling network identified in BPMP</a:t>
            </a:r>
          </a:p>
          <a:p>
            <a:pPr indent="-182880">
              <a:lnSpc>
                <a:spcPct val="90000"/>
              </a:lnSpc>
              <a:buFont typeface="Wingdings 2" pitchFamily="18" charset="2"/>
              <a:buChar char="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Address problem areas identified in BPMP through Community Walkability Studies, Bike/Ped Safety Audits, Safety Studies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A74B17-2712-4AA5-8B8A-98AE1A0FC08A}"/>
              </a:ext>
            </a:extLst>
          </p:cNvPr>
          <p:cNvSpPr txBox="1"/>
          <p:nvPr/>
        </p:nvSpPr>
        <p:spPr>
          <a:xfrm>
            <a:off x="4110824" y="954157"/>
            <a:ext cx="6114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CMP 2017 – Performance Measures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C1278A-4D5A-407C-95F9-B89B7FF6D525}"/>
              </a:ext>
            </a:extLst>
          </p:cNvPr>
          <p:cNvSpPr txBox="1"/>
          <p:nvPr/>
        </p:nvSpPr>
        <p:spPr>
          <a:xfrm>
            <a:off x="4096339" y="2331720"/>
            <a:ext cx="5422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TSPR – Established Baseline Conditions for BPMP performance measures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B27503-7755-435D-8F45-A5892FDA445C}"/>
              </a:ext>
            </a:extLst>
          </p:cNvPr>
          <p:cNvSpPr txBox="1"/>
          <p:nvPr/>
        </p:nvSpPr>
        <p:spPr>
          <a:xfrm>
            <a:off x="4196300" y="5072019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BPMP </a:t>
            </a:r>
            <a:r>
              <a:rPr lang="en-US" dirty="0"/>
              <a:t>also calls for an annual status report on B/P Project Priorities: newly programmed projects will first appear in 2022-2026 Work Program &amp; 2021 Annual Report </a:t>
            </a:r>
          </a:p>
        </p:txBody>
      </p:sp>
    </p:spTree>
    <p:extLst>
      <p:ext uri="{BB962C8B-B14F-4D97-AF65-F5344CB8AC3E}">
        <p14:creationId xmlns:p14="http://schemas.microsoft.com/office/powerpoint/2010/main" val="33438344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6C7A97A-A7DE-4DFB-8542-1E4BF24C7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111DB0-3D73-4D20-9D57-CEF5A0D86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C54F1D-B385-4D11-B28F-9F3DCAA57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298448"/>
            <a:ext cx="368507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spc="-100" dirty="0"/>
              <a:t>Congestion Management Process 2017</a:t>
            </a:r>
            <a:br>
              <a:rPr lang="en-US" sz="4600" spc="-100" dirty="0"/>
            </a:br>
            <a:r>
              <a:rPr lang="en-US" sz="3600" spc="-100" dirty="0">
                <a:solidFill>
                  <a:schemeClr val="tx1"/>
                </a:solidFill>
              </a:rPr>
              <a:t>Customer Service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D5B55-C92E-4DF4-8526-1D48BF461B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7" y="4670246"/>
            <a:ext cx="3685070" cy="914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dirty="0">
                <a:solidFill>
                  <a:schemeClr val="tx1"/>
                </a:solidFill>
              </a:rPr>
              <a:t>Annual survey conducted by County Traffic Operations</a:t>
            </a:r>
          </a:p>
        </p:txBody>
      </p:sp>
      <p:pic>
        <p:nvPicPr>
          <p:cNvPr id="6" name="Picture Placeholder 5" descr="Timeline&#10;&#10;Description automatically generated">
            <a:extLst>
              <a:ext uri="{FF2B5EF4-FFF2-40B4-BE49-F238E27FC236}">
                <a16:creationId xmlns:a16="http://schemas.microsoft.com/office/drawing/2014/main" id="{5F877922-EEB1-4D56-AB1E-E86F8A96371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23390" b="8797"/>
          <a:stretch/>
        </p:blipFill>
        <p:spPr>
          <a:xfrm>
            <a:off x="5120640" y="759599"/>
            <a:ext cx="6367271" cy="53306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27ADCA0-A066-4B16-8E1F-3C2483947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77706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EB472E-7CA6-4C2D-81E9-CD39A44F0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0A0486-F672-4FEF-A0A9-E6C3B7E3A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3289875" cy="5334001"/>
          </a:xfrm>
          <a:prstGeom prst="rect">
            <a:avLst/>
          </a:prstGeom>
          <a:solidFill>
            <a:srgbClr val="C8C8C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89BC21-5566-4B70-91EA-44B4299CB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11870" y="761999"/>
            <a:ext cx="8790301" cy="3810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1FCE6A-97BC-41EB-809A-50936E0F9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00889" y="4684418"/>
            <a:ext cx="8801282" cy="1411582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4C39FB-E9D6-4524-AD60-A1B880440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2622" y="5006151"/>
            <a:ext cx="7187529" cy="768116"/>
          </a:xfrm>
        </p:spPr>
        <p:txBody>
          <a:bodyPr anchor="t">
            <a:norm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VISION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2A30DB-97E4-4F16-8DD8-478B73EAFB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889596" y="1184274"/>
            <a:ext cx="5969000" cy="29654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475ABB-B5B8-4757-B351-39E0EC61CFFA}"/>
              </a:ext>
            </a:extLst>
          </p:cNvPr>
          <p:cNvSpPr txBox="1"/>
          <p:nvPr/>
        </p:nvSpPr>
        <p:spPr>
          <a:xfrm>
            <a:off x="216816" y="1083731"/>
            <a:ext cx="27149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STRIVE TO PROVIDE A FULLY INTEGRATTED AND MULTIMODAL TRANSPORTATION SYSTEM THAT SAFELY AND EFFICIENTLY MOVES PEOPLE AND GOODS WHILE PROMOTING ECONIMIC DEVELOPMENT AND PROTECTING NATURAL AND MAN-MADE REGIONAL ASSETS.</a:t>
            </a:r>
          </a:p>
        </p:txBody>
      </p:sp>
    </p:spTree>
    <p:extLst>
      <p:ext uri="{BB962C8B-B14F-4D97-AF65-F5344CB8AC3E}">
        <p14:creationId xmlns:p14="http://schemas.microsoft.com/office/powerpoint/2010/main" val="1958630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0EB472E-7CA6-4C2D-81E9-CD39A44F0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0A0486-F672-4FEF-A0A9-E6C3B7E3A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3289875" cy="5334001"/>
          </a:xfrm>
          <a:prstGeom prst="rect">
            <a:avLst/>
          </a:prstGeom>
          <a:solidFill>
            <a:srgbClr val="C8C8C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689BC21-5566-4B70-91EA-44B4299CB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11870" y="761999"/>
            <a:ext cx="8790301" cy="3810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6F7E52E-A125-498F-BB22-4E06F9F4A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2622" y="1298448"/>
            <a:ext cx="7187529" cy="29518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800">
                <a:solidFill>
                  <a:srgbClr val="FFFFFF"/>
                </a:solidFill>
              </a:rPr>
              <a:t>National Measures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F1FCE6A-97BC-41EB-809A-50936E0F9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00889" y="4684418"/>
            <a:ext cx="8801282" cy="1411582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DEE9C9B-7E7D-4C01-B167-067366D4F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22622" y="5006151"/>
            <a:ext cx="7187529" cy="76811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1240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ABBB681-F4D2-40F2-ACC3-DE0B4B488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388ED0-1FEF-4E11-B488-BD661D1AC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5847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9E35033-BE0F-4933-B396-018700AA76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2673981"/>
              </p:ext>
            </p:extLst>
          </p:nvPr>
        </p:nvGraphicFramePr>
        <p:xfrm>
          <a:off x="800943" y="771434"/>
          <a:ext cx="10590117" cy="5271970"/>
        </p:xfrm>
        <a:graphic>
          <a:graphicData uri="http://schemas.openxmlformats.org/drawingml/2006/table">
            <a:tbl>
              <a:tblPr firstRow="1" firstCol="1" bandRow="1">
                <a:solidFill>
                  <a:schemeClr val="accent1">
                    <a:lumMod val="20000"/>
                    <a:lumOff val="80000"/>
                  </a:schemeClr>
                </a:solidFill>
              </a:tblPr>
              <a:tblGrid>
                <a:gridCol w="1620671">
                  <a:extLst>
                    <a:ext uri="{9D8B030D-6E8A-4147-A177-3AD203B41FA5}">
                      <a16:colId xmlns:a16="http://schemas.microsoft.com/office/drawing/2014/main" val="3525820914"/>
                    </a:ext>
                  </a:extLst>
                </a:gridCol>
                <a:gridCol w="4226077">
                  <a:extLst>
                    <a:ext uri="{9D8B030D-6E8A-4147-A177-3AD203B41FA5}">
                      <a16:colId xmlns:a16="http://schemas.microsoft.com/office/drawing/2014/main" val="139673027"/>
                    </a:ext>
                  </a:extLst>
                </a:gridCol>
                <a:gridCol w="2558221">
                  <a:extLst>
                    <a:ext uri="{9D8B030D-6E8A-4147-A177-3AD203B41FA5}">
                      <a16:colId xmlns:a16="http://schemas.microsoft.com/office/drawing/2014/main" val="3423967953"/>
                    </a:ext>
                  </a:extLst>
                </a:gridCol>
                <a:gridCol w="1441426">
                  <a:extLst>
                    <a:ext uri="{9D8B030D-6E8A-4147-A177-3AD203B41FA5}">
                      <a16:colId xmlns:a16="http://schemas.microsoft.com/office/drawing/2014/main" val="3335726254"/>
                    </a:ext>
                  </a:extLst>
                </a:gridCol>
                <a:gridCol w="743722">
                  <a:extLst>
                    <a:ext uri="{9D8B030D-6E8A-4147-A177-3AD203B41FA5}">
                      <a16:colId xmlns:a16="http://schemas.microsoft.com/office/drawing/2014/main" val="101356748"/>
                    </a:ext>
                  </a:extLst>
                </a:gridCol>
              </a:tblGrid>
              <a:tr h="341950">
                <a:tc>
                  <a:txBody>
                    <a:bodyPr/>
                    <a:lstStyle/>
                    <a:p>
                      <a:pPr algn="l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i="0" u="none" strike="noStrike" cap="all" spc="6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87" marR="89987" marT="89987" marB="89987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u="none" strike="noStrike" cap="all" spc="6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TRANSPORTATION PERFORMANCE MEASURES &amp; TARGETS - COLLIER MPO ANNUAL REPORT DECEMBER 2020</a:t>
                      </a:r>
                      <a:endParaRPr lang="en-US" sz="800" b="1" i="0" u="none" strike="noStrike" cap="all" spc="6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87" marR="89987" marT="89987" marB="8998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661408"/>
                  </a:ext>
                </a:extLst>
              </a:tr>
              <a:tr h="273890"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 b="1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Measure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Target   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2019 Conditions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Meets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6551955"/>
                  </a:ext>
                </a:extLst>
              </a:tr>
              <a:tr h="273890">
                <a:tc rowSpan="4"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PAVEMENT</a:t>
                      </a:r>
                      <a:endParaRPr lang="en-US" sz="800" b="1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08" marR="56908" marT="28454" marB="5999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NHS Interstate Pavements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≥ 60% Good in 4yrs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69.00%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980947"/>
                  </a:ext>
                </a:extLst>
              </a:tr>
              <a:tr h="2738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≤ 5% Poor in 4yrs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0%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8565460"/>
                  </a:ext>
                </a:extLst>
              </a:tr>
              <a:tr h="2738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NHS Non-Interstate Pavements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≥ 40% Good in 2&amp;4yrs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39.40%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639240"/>
                  </a:ext>
                </a:extLst>
              </a:tr>
              <a:tr h="2738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≤ 5% Poor in 2&amp;4yrs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0%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2180183"/>
                  </a:ext>
                </a:extLst>
              </a:tr>
              <a:tr h="273890">
                <a:tc rowSpan="2"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BRIDGE</a:t>
                      </a:r>
                      <a:endParaRPr lang="en-US" sz="800" b="1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08" marR="56908" marT="28454" marB="5999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NHS Bridge Deck Area Condition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≥ 50% Good in 2&amp;4yrs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78.00%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7002"/>
                  </a:ext>
                </a:extLst>
              </a:tr>
              <a:tr h="2738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≤10% Poor in 2&amp;4yrs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1%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7777648"/>
                  </a:ext>
                </a:extLst>
              </a:tr>
              <a:tr h="273890">
                <a:tc rowSpan="3"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SYSTEM PERFORMANCE</a:t>
                      </a:r>
                      <a:endParaRPr lang="en-US" sz="800" b="1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08" marR="56908" marT="28454" marB="5999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% NHS Interstate Person-Miles Traveled That Are Reliable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75% in 2yrs, 70% in 4yrs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100%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878181"/>
                  </a:ext>
                </a:extLst>
              </a:tr>
              <a:tr h="2738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% NHS Non-Interstate Person-Miles Traveled That Are Reliable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n/a in 2yrs, 50% in 4yrs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99%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8755775"/>
                  </a:ext>
                </a:extLst>
              </a:tr>
              <a:tr h="2738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Truck Travel Time Reliability Ratio on NHS Interstate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≤1.75 in 2yrs, 2.0 in 4yrs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1.16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575870"/>
                  </a:ext>
                </a:extLst>
              </a:tr>
              <a:tr h="273890">
                <a:tc rowSpan="3"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TRANSIT</a:t>
                      </a:r>
                      <a:endParaRPr lang="en-US" sz="800" b="1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08" marR="56908" marT="28454" marB="5999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Transit Rolling Stock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≤10% have met or exceeded ULB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0%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3945596"/>
                  </a:ext>
                </a:extLst>
              </a:tr>
              <a:tr h="2738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Transit Equipment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≤25% have met or exceeded ULB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0%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453004"/>
                  </a:ext>
                </a:extLst>
              </a:tr>
              <a:tr h="2738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Transit Facilities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≥25% &lt; 3 TERM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25%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3380562"/>
                  </a:ext>
                </a:extLst>
              </a:tr>
              <a:tr h="273890">
                <a:tc rowSpan="5"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SAFETY**</a:t>
                      </a:r>
                      <a:endParaRPr lang="en-US" sz="800" b="1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08" marR="56908" marT="28454" marB="5999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Fatalities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Pending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939272"/>
                  </a:ext>
                </a:extLst>
              </a:tr>
              <a:tr h="2738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Serious Injuries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Pending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7587057"/>
                  </a:ext>
                </a:extLst>
              </a:tr>
              <a:tr h="2738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Fatality Rate per Annual 100 MVMT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Pending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628762"/>
                  </a:ext>
                </a:extLst>
              </a:tr>
              <a:tr h="2738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Injury Rate per Annual 100 MVMT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Pending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4835974"/>
                  </a:ext>
                </a:extLst>
              </a:tr>
              <a:tr h="2738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Nonmotorized Fatalities &amp; Serious Injuries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Pending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81" marR="42681" marT="5928" marB="599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9955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02370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A9DD2-1802-4860-B76A-3B3AF8969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 Safety Targets </a:t>
            </a:r>
            <a:br>
              <a:rPr lang="en-US" dirty="0"/>
            </a:br>
            <a:r>
              <a:rPr lang="en-US" sz="2800" dirty="0">
                <a:solidFill>
                  <a:schemeClr val="tx1"/>
                </a:solidFill>
              </a:rPr>
              <a:t>adopted by MPO Board in 2020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4DE480F-9082-4F2E-B7BC-3431CFA9288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8" y="1502230"/>
            <a:ext cx="7487784" cy="33999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06582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EB472E-7CA6-4C2D-81E9-CD39A44F0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0A0486-F672-4FEF-A0A9-E6C3B7E3A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3289875" cy="5334001"/>
          </a:xfrm>
          <a:prstGeom prst="rect">
            <a:avLst/>
          </a:prstGeom>
          <a:solidFill>
            <a:srgbClr val="C8C8C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89BC21-5566-4B70-91EA-44B4299CB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11870" y="761999"/>
            <a:ext cx="8790301" cy="3810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1FCE6A-97BC-41EB-809A-50936E0F9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00889" y="4684418"/>
            <a:ext cx="8801282" cy="1411582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4C39FB-E9D6-4524-AD60-A1B880440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2622" y="5006151"/>
            <a:ext cx="7187529" cy="768116"/>
          </a:xfrm>
        </p:spPr>
        <p:txBody>
          <a:bodyPr anchor="t">
            <a:norm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Director’s Summary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475ABB-B5B8-4757-B351-39E0EC61CFFA}"/>
              </a:ext>
            </a:extLst>
          </p:cNvPr>
          <p:cNvSpPr txBox="1"/>
          <p:nvPr/>
        </p:nvSpPr>
        <p:spPr>
          <a:xfrm>
            <a:off x="216816" y="761999"/>
            <a:ext cx="271492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2020</a:t>
            </a:r>
          </a:p>
          <a:p>
            <a:r>
              <a:rPr lang="en-US" sz="2000" dirty="0"/>
              <a:t>COVID-19</a:t>
            </a:r>
          </a:p>
          <a:p>
            <a:r>
              <a:rPr lang="en-US" sz="2000" dirty="0"/>
              <a:t>On-line public outreach &amp; engagement, virtual meetings, 6 major plans underway &amp; Federal</a:t>
            </a:r>
          </a:p>
          <a:p>
            <a:r>
              <a:rPr lang="en-US" sz="2000" dirty="0"/>
              <a:t>Certification Review</a:t>
            </a:r>
          </a:p>
          <a:p>
            <a:r>
              <a:rPr lang="en-US" sz="2000" dirty="0"/>
              <a:t>Still met deadlines 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3428A5-E9A8-417B-A618-E3D441E645D1}"/>
              </a:ext>
            </a:extLst>
          </p:cNvPr>
          <p:cNvSpPr txBox="1"/>
          <p:nvPr/>
        </p:nvSpPr>
        <p:spPr>
          <a:xfrm>
            <a:off x="206645" y="3344157"/>
            <a:ext cx="286312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2021</a:t>
            </a:r>
          </a:p>
          <a:p>
            <a:r>
              <a:rPr lang="en-US" sz="2000" dirty="0"/>
              <a:t>COVID-19 accelerated an era of continuous  change in human behavior, on top of climate change, technological, social &amp; economic change</a:t>
            </a:r>
          </a:p>
          <a:p>
            <a:endParaRPr lang="en-US" dirty="0"/>
          </a:p>
        </p:txBody>
      </p:sp>
      <p:pic>
        <p:nvPicPr>
          <p:cNvPr id="13" name="Picture 12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74316179-8090-4CB6-8105-F793D28EED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91" b="8076"/>
          <a:stretch/>
        </p:blipFill>
        <p:spPr>
          <a:xfrm flipH="1">
            <a:off x="4620985" y="1592037"/>
            <a:ext cx="1642381" cy="233038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1F3792C-8621-4D64-9500-B5A711F2032B}"/>
              </a:ext>
            </a:extLst>
          </p:cNvPr>
          <p:cNvSpPr txBox="1"/>
          <p:nvPr/>
        </p:nvSpPr>
        <p:spPr>
          <a:xfrm>
            <a:off x="6849836" y="3526971"/>
            <a:ext cx="4155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Anne.McLaughlin@colliercountyfl.gov</a:t>
            </a:r>
          </a:p>
        </p:txBody>
      </p:sp>
    </p:spTree>
    <p:extLst>
      <p:ext uri="{BB962C8B-B14F-4D97-AF65-F5344CB8AC3E}">
        <p14:creationId xmlns:p14="http://schemas.microsoft.com/office/powerpoint/2010/main" val="38575965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7CBBDD0-4420-4A50-96AB-392F9B97C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5BA403-54B9-4A0B-BC79-028C495C0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7" y="761999"/>
            <a:ext cx="7552943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0DA7C8-75C2-47E1-B04B-3D6606FDBE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4082" y="1298448"/>
            <a:ext cx="6068070" cy="3255264"/>
          </a:xfrm>
        </p:spPr>
        <p:txBody>
          <a:bodyPr>
            <a:normAutofit/>
          </a:bodyPr>
          <a:lstStyle/>
          <a:p>
            <a:r>
              <a:rPr lang="en-US" sz="3200" dirty="0"/>
              <a:t>https://www.colliermpo.org/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6DDD21-9191-4D65-ABC2-0D81EA3E0E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4083" y="4670246"/>
            <a:ext cx="6037903" cy="914400"/>
          </a:xfrm>
        </p:spPr>
        <p:txBody>
          <a:bodyPr>
            <a:normAutofit/>
          </a:bodyPr>
          <a:lstStyle/>
          <a:p>
            <a:r>
              <a:rPr lang="en-US" dirty="0"/>
              <a:t>239-252-5814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8C6883-513A-4FE8-8B55-7AA2A13A9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912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297879-62F0-4982-9EFA-9D418CACC9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96177" y="2128081"/>
            <a:ext cx="3458249" cy="259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518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8AC0E-56AD-4B38-B561-BEB149EF2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9442B-3269-4318-A1CA-F7A28F076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Report on federal Transportation Performance Measures and Board-adopted measures in the 2020 Strategic Plan, Bicycle and Pedestrian Master Plan (2019) and Congestion Management Process (2017)</a:t>
            </a:r>
          </a:p>
        </p:txBody>
      </p:sp>
    </p:spTree>
    <p:extLst>
      <p:ext uri="{BB962C8B-B14F-4D97-AF65-F5344CB8AC3E}">
        <p14:creationId xmlns:p14="http://schemas.microsoft.com/office/powerpoint/2010/main" val="3485873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F645BF8-7885-4398-80BC-4C0DF24F5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212FB65-CD2B-4005-B910-132DCE19F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5DC95B7-2A72-483B-BA19-2BE751205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C822AFE-7E96-4A51-9E55-FCAEACD21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0120" y="757325"/>
            <a:ext cx="4341880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9AD0FA-3CBF-4EDF-8005-447978609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1390" y="1079770"/>
            <a:ext cx="3654857" cy="152724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/>
              <a:t>Defining Urban Form Characteristics, Regional  Connections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169EA61-C175-4B7E-807B-58199DEA7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B6E54C6-CD6C-4B9E-A5E0-7664957F2929}"/>
              </a:ext>
            </a:extLst>
          </p:cNvPr>
          <p:cNvPicPr/>
          <p:nvPr/>
        </p:nvPicPr>
        <p:blipFill>
          <a:blip r:embed="rId2"/>
          <a:srcRect/>
          <a:stretch/>
        </p:blipFill>
        <p:spPr>
          <a:xfrm>
            <a:off x="865471" y="910986"/>
            <a:ext cx="6499061" cy="502200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B260E4-0DC8-4D6F-9F1B-06CF5CE34E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61390" y="2607014"/>
            <a:ext cx="3654857" cy="31579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02870" indent="-182880">
              <a:lnSpc>
                <a:spcPct val="90000"/>
              </a:lnSpc>
              <a:buFont typeface="Wingdings 2" pitchFamily="18" charset="2"/>
              <a:buChar char=""/>
            </a:pPr>
            <a:r>
              <a:rPr lang="en-US" dirty="0">
                <a:solidFill>
                  <a:schemeClr val="tx1"/>
                </a:solidFill>
              </a:rPr>
              <a:t>Largest county in Florida by land area</a:t>
            </a:r>
          </a:p>
          <a:p>
            <a:pPr marL="102870" indent="-182880">
              <a:lnSpc>
                <a:spcPct val="90000"/>
              </a:lnSpc>
              <a:buFont typeface="Wingdings 2" pitchFamily="18" charset="2"/>
              <a:buChar char=""/>
            </a:pPr>
            <a:r>
              <a:rPr lang="en-US" dirty="0">
                <a:solidFill>
                  <a:schemeClr val="tx1"/>
                </a:solidFill>
              </a:rPr>
              <a:t>67% in Conservation</a:t>
            </a:r>
          </a:p>
          <a:p>
            <a:pPr marL="102870" indent="-182880">
              <a:lnSpc>
                <a:spcPct val="90000"/>
              </a:lnSpc>
              <a:buFont typeface="Wingdings 2" pitchFamily="18" charset="2"/>
              <a:buChar char=""/>
            </a:pPr>
            <a:r>
              <a:rPr lang="en-US" dirty="0">
                <a:solidFill>
                  <a:schemeClr val="tx1"/>
                </a:solidFill>
              </a:rPr>
              <a:t>Special Places:</a:t>
            </a:r>
          </a:p>
          <a:p>
            <a:pPr marL="102870" indent="-182880">
              <a:lnSpc>
                <a:spcPct val="90000"/>
              </a:lnSpc>
              <a:buFont typeface="Wingdings 2" pitchFamily="18" charset="2"/>
              <a:buChar char=""/>
            </a:pPr>
            <a:r>
              <a:rPr lang="en-US" dirty="0">
                <a:solidFill>
                  <a:schemeClr val="tx1"/>
                </a:solidFill>
              </a:rPr>
              <a:t>-City of Naples</a:t>
            </a:r>
          </a:p>
          <a:p>
            <a:pPr marL="102870" indent="-182880">
              <a:lnSpc>
                <a:spcPct val="90000"/>
              </a:lnSpc>
              <a:buFont typeface="Wingdings 2" pitchFamily="18" charset="2"/>
              <a:buChar char=""/>
            </a:pPr>
            <a:r>
              <a:rPr lang="en-US" dirty="0">
                <a:solidFill>
                  <a:schemeClr val="tx1"/>
                </a:solidFill>
              </a:rPr>
              <a:t>-City of Marco Island</a:t>
            </a:r>
          </a:p>
          <a:p>
            <a:pPr marL="102870" indent="-182880">
              <a:lnSpc>
                <a:spcPct val="90000"/>
              </a:lnSpc>
              <a:buFont typeface="Wingdings 2" pitchFamily="18" charset="2"/>
              <a:buChar char=""/>
            </a:pPr>
            <a:r>
              <a:rPr lang="en-US" dirty="0">
                <a:solidFill>
                  <a:schemeClr val="tx1"/>
                </a:solidFill>
              </a:rPr>
              <a:t>-City of Everglades City</a:t>
            </a:r>
          </a:p>
          <a:p>
            <a:pPr marL="102870" indent="-182880">
              <a:lnSpc>
                <a:spcPct val="90000"/>
              </a:lnSpc>
              <a:buFont typeface="Wingdings 2" pitchFamily="18" charset="2"/>
              <a:buChar char=""/>
            </a:pPr>
            <a:r>
              <a:rPr lang="en-US" dirty="0">
                <a:solidFill>
                  <a:schemeClr val="tx1"/>
                </a:solidFill>
              </a:rPr>
              <a:t>-Immokalee</a:t>
            </a:r>
          </a:p>
          <a:p>
            <a:pPr marL="102870" indent="-182880">
              <a:lnSpc>
                <a:spcPct val="90000"/>
              </a:lnSpc>
              <a:buFont typeface="Wingdings 2" pitchFamily="18" charset="2"/>
              <a:buChar char=""/>
            </a:pPr>
            <a:r>
              <a:rPr lang="en-US" dirty="0">
                <a:solidFill>
                  <a:schemeClr val="tx1"/>
                </a:solidFill>
              </a:rPr>
              <a:t>-Golden Gate City</a:t>
            </a:r>
          </a:p>
          <a:p>
            <a:pPr marL="102870" indent="-182880">
              <a:lnSpc>
                <a:spcPct val="90000"/>
              </a:lnSpc>
              <a:buFont typeface="Wingdings 2" pitchFamily="18" charset="2"/>
              <a:buChar char=""/>
            </a:pPr>
            <a:r>
              <a:rPr lang="en-US" dirty="0">
                <a:solidFill>
                  <a:schemeClr val="tx1"/>
                </a:solidFill>
              </a:rPr>
              <a:t>-Golden Gate Estates</a:t>
            </a:r>
          </a:p>
          <a:p>
            <a:pPr marL="560070" lvl="1" indent="-182880">
              <a:buFont typeface="Wingdings 2" pitchFamily="18" charset="2"/>
              <a:buChar char=""/>
            </a:pPr>
            <a:endParaRPr lang="en-US" sz="1400" dirty="0">
              <a:solidFill>
                <a:srgbClr val="FFFFFF"/>
              </a:solidFill>
            </a:endParaRPr>
          </a:p>
          <a:p>
            <a:pPr indent="-182880">
              <a:lnSpc>
                <a:spcPct val="90000"/>
              </a:lnSpc>
              <a:buFont typeface="Wingdings 2" pitchFamily="18" charset="2"/>
              <a:buChar char="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518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F645BF8-7885-4398-80BC-4C0DF24F5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212FB65-CD2B-4005-B910-132DCE19F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5DC95B7-2A72-483B-BA19-2BE751205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C822AFE-7E96-4A51-9E55-FCAEACD21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0120" y="757325"/>
            <a:ext cx="4341880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9AD0FA-3CBF-4EDF-8005-447978609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1390" y="1079770"/>
            <a:ext cx="3654857" cy="15272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700" dirty="0"/>
              <a:t>Transportation Infrastructure Characteristics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169EA61-C175-4B7E-807B-58199DEA7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A8CBFA52-E463-4A4E-9C0D-045B801A9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096" y="757325"/>
            <a:ext cx="5699812" cy="532932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B260E4-0DC8-4D6F-9F1B-06CF5CE34E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61390" y="2607014"/>
            <a:ext cx="3654857" cy="31579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02870" indent="-182880">
              <a:lnSpc>
                <a:spcPct val="90000"/>
              </a:lnSpc>
              <a:buFont typeface="Wingdings 2" pitchFamily="18" charset="2"/>
              <a:buChar char=""/>
            </a:pPr>
            <a:r>
              <a:rPr lang="en-US" sz="900" dirty="0">
                <a:solidFill>
                  <a:schemeClr val="tx1"/>
                </a:solidFill>
              </a:rPr>
              <a:t>Limited number of State roads</a:t>
            </a:r>
          </a:p>
          <a:p>
            <a:pPr marL="102870" indent="-182880">
              <a:lnSpc>
                <a:spcPct val="90000"/>
              </a:lnSpc>
              <a:buFont typeface="Wingdings 2" pitchFamily="18" charset="2"/>
              <a:buChar char=""/>
            </a:pPr>
            <a:r>
              <a:rPr lang="en-US" sz="900" dirty="0">
                <a:solidFill>
                  <a:schemeClr val="tx1"/>
                </a:solidFill>
              </a:rPr>
              <a:t>Urbanized area bisected by I-75</a:t>
            </a:r>
          </a:p>
          <a:p>
            <a:pPr marL="102870" indent="-182880">
              <a:lnSpc>
                <a:spcPct val="90000"/>
              </a:lnSpc>
              <a:buFont typeface="Wingdings 2" pitchFamily="18" charset="2"/>
              <a:buChar char=""/>
            </a:pPr>
            <a:r>
              <a:rPr lang="en-US" sz="900" dirty="0">
                <a:solidFill>
                  <a:schemeClr val="tx1"/>
                </a:solidFill>
              </a:rPr>
              <a:t>Widely spaced arterials</a:t>
            </a:r>
          </a:p>
          <a:p>
            <a:pPr marL="102870" indent="-182880">
              <a:lnSpc>
                <a:spcPct val="90000"/>
              </a:lnSpc>
              <a:buFont typeface="Wingdings 2" pitchFamily="18" charset="2"/>
              <a:buChar char=""/>
            </a:pPr>
            <a:r>
              <a:rPr lang="en-US" sz="900" dirty="0">
                <a:solidFill>
                  <a:schemeClr val="tx1"/>
                </a:solidFill>
              </a:rPr>
              <a:t>Few Collector Roads</a:t>
            </a:r>
          </a:p>
          <a:p>
            <a:pPr marL="102870" indent="-182880">
              <a:lnSpc>
                <a:spcPct val="90000"/>
              </a:lnSpc>
              <a:buFont typeface="Wingdings 2" pitchFamily="18" charset="2"/>
              <a:buChar char=""/>
            </a:pPr>
            <a:r>
              <a:rPr lang="en-US" sz="900" dirty="0">
                <a:solidFill>
                  <a:schemeClr val="tx1"/>
                </a:solidFill>
              </a:rPr>
              <a:t>Major North/South connectors are limited to:</a:t>
            </a:r>
          </a:p>
          <a:p>
            <a:pPr marL="102870" indent="-182880">
              <a:lnSpc>
                <a:spcPct val="90000"/>
              </a:lnSpc>
              <a:buFont typeface="Wingdings 2" pitchFamily="18" charset="2"/>
              <a:buChar char=""/>
            </a:pPr>
            <a:r>
              <a:rPr lang="en-US" sz="900" dirty="0">
                <a:solidFill>
                  <a:schemeClr val="tx1"/>
                </a:solidFill>
              </a:rPr>
              <a:t>-I-75</a:t>
            </a:r>
          </a:p>
          <a:p>
            <a:pPr marL="102870" indent="-182880">
              <a:lnSpc>
                <a:spcPct val="90000"/>
              </a:lnSpc>
              <a:buFont typeface="Wingdings 2" pitchFamily="18" charset="2"/>
              <a:buChar char=""/>
            </a:pPr>
            <a:r>
              <a:rPr lang="en-US" sz="900" dirty="0">
                <a:solidFill>
                  <a:schemeClr val="tx1"/>
                </a:solidFill>
              </a:rPr>
              <a:t>-US 41 / SR</a:t>
            </a:r>
          </a:p>
          <a:p>
            <a:pPr marL="102870" indent="-182880">
              <a:lnSpc>
                <a:spcPct val="90000"/>
              </a:lnSpc>
              <a:buFont typeface="Wingdings 2" pitchFamily="18" charset="2"/>
              <a:buChar char=""/>
            </a:pPr>
            <a:r>
              <a:rPr lang="en-US" sz="900" dirty="0">
                <a:solidFill>
                  <a:schemeClr val="tx1"/>
                </a:solidFill>
              </a:rPr>
              <a:t>-SR 29/SR 82</a:t>
            </a:r>
          </a:p>
          <a:p>
            <a:pPr indent="-182880">
              <a:lnSpc>
                <a:spcPct val="90000"/>
              </a:lnSpc>
              <a:buFont typeface="Wingdings 2" pitchFamily="18" charset="2"/>
              <a:buChar char=""/>
            </a:pPr>
            <a:r>
              <a:rPr lang="en-US" sz="900" dirty="0">
                <a:solidFill>
                  <a:schemeClr val="tx1"/>
                </a:solidFill>
              </a:rPr>
              <a:t>Geographic dislocation between Work Force Housing and Employment</a:t>
            </a:r>
          </a:p>
          <a:p>
            <a:pPr indent="-182880">
              <a:lnSpc>
                <a:spcPct val="90000"/>
              </a:lnSpc>
              <a:buFont typeface="Wingdings 2" pitchFamily="18" charset="2"/>
              <a:buChar char=""/>
            </a:pPr>
            <a:r>
              <a:rPr lang="en-US" sz="900" dirty="0">
                <a:solidFill>
                  <a:schemeClr val="tx1"/>
                </a:solidFill>
              </a:rPr>
              <a:t>Seasonal Population Influx</a:t>
            </a:r>
          </a:p>
          <a:p>
            <a:pPr indent="-182880">
              <a:lnSpc>
                <a:spcPct val="90000"/>
              </a:lnSpc>
              <a:buFont typeface="Wingdings 2" pitchFamily="18" charset="2"/>
              <a:buChar char=""/>
            </a:pPr>
            <a:r>
              <a:rPr lang="en-US" sz="900" dirty="0">
                <a:solidFill>
                  <a:schemeClr val="tx1"/>
                </a:solidFill>
              </a:rPr>
              <a:t>Limited multimodal alternatives available</a:t>
            </a:r>
          </a:p>
        </p:txBody>
      </p:sp>
    </p:spTree>
    <p:extLst>
      <p:ext uri="{BB962C8B-B14F-4D97-AF65-F5344CB8AC3E}">
        <p14:creationId xmlns:p14="http://schemas.microsoft.com/office/powerpoint/2010/main" val="3971832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6C7A97A-A7DE-4DFB-8542-1E4BF24C7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111DB0-3D73-4D20-9D57-CEF5A0D86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D43FEB-8AB4-48BA-AC3D-C35C8B5C9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146" y="1594104"/>
            <a:ext cx="368507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900" spc="-100" dirty="0"/>
              <a:t>MPO Board</a:t>
            </a:r>
            <a:br>
              <a:rPr lang="en-US" sz="5900" spc="-100" dirty="0"/>
            </a:br>
            <a:endParaRPr lang="en-US" sz="5900" spc="-100" dirty="0">
              <a:solidFill>
                <a:schemeClr val="tx1"/>
              </a:solidFill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0A6981E-247E-4489-9981-10CE11F1D04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/>
        </p:blipFill>
        <p:spPr>
          <a:xfrm>
            <a:off x="4655362" y="880398"/>
            <a:ext cx="7259477" cy="542896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27ADCA0-A066-4B16-8E1F-3C2483947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93146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6C7A97A-A7DE-4DFB-8542-1E4BF24C7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111DB0-3D73-4D20-9D57-CEF5A0D86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D43FEB-8AB4-48BA-AC3D-C35C8B5C9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298448"/>
            <a:ext cx="368507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900" spc="-100"/>
              <a:t>STAFFING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0A6981E-247E-4489-9981-10CE11F1D04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/>
        </p:blipFill>
        <p:spPr>
          <a:xfrm>
            <a:off x="4898260" y="840858"/>
            <a:ext cx="6589651" cy="499844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27ADCA0-A066-4B16-8E1F-3C2483947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990345-6374-4485-808C-D5C6681E9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34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524E8-A4CE-49B0-AF1B-724CB2F83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BUDGET</a:t>
            </a: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FY 2020 UPWP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EEF5455-0330-4496-B673-1DD8DA0E289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13341754"/>
              </p:ext>
            </p:extLst>
          </p:nvPr>
        </p:nvGraphicFramePr>
        <p:xfrm>
          <a:off x="3713259" y="2679203"/>
          <a:ext cx="3418210" cy="14904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4009">
                  <a:extLst>
                    <a:ext uri="{9D8B030D-6E8A-4147-A177-3AD203B41FA5}">
                      <a16:colId xmlns:a16="http://schemas.microsoft.com/office/drawing/2014/main" val="936408755"/>
                    </a:ext>
                  </a:extLst>
                </a:gridCol>
                <a:gridCol w="875045">
                  <a:extLst>
                    <a:ext uri="{9D8B030D-6E8A-4147-A177-3AD203B41FA5}">
                      <a16:colId xmlns:a16="http://schemas.microsoft.com/office/drawing/2014/main" val="3787864433"/>
                    </a:ext>
                  </a:extLst>
                </a:gridCol>
                <a:gridCol w="459156">
                  <a:extLst>
                    <a:ext uri="{9D8B030D-6E8A-4147-A177-3AD203B41FA5}">
                      <a16:colId xmlns:a16="http://schemas.microsoft.com/office/drawing/2014/main" val="2936116376"/>
                    </a:ext>
                  </a:extLst>
                </a:gridCol>
              </a:tblGrid>
              <a:tr h="1871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FY 2020 Revenue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Amount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extLst>
                  <a:ext uri="{0D108BD9-81ED-4DB2-BD59-A6C34878D82A}">
                    <a16:rowId xmlns:a16="http://schemas.microsoft.com/office/drawing/2014/main" val="417234664"/>
                  </a:ext>
                </a:extLst>
              </a:tr>
              <a:tr h="1871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Plans, Studies, Professional Services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$392,100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61%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extLst>
                  <a:ext uri="{0D108BD9-81ED-4DB2-BD59-A6C34878D82A}">
                    <a16:rowId xmlns:a16="http://schemas.microsoft.com/office/drawing/2014/main" val="458727000"/>
                  </a:ext>
                </a:extLst>
              </a:tr>
              <a:tr h="1871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Personnel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$703,700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extLst>
                  <a:ext uri="{0D108BD9-81ED-4DB2-BD59-A6C34878D82A}">
                    <a16:rowId xmlns:a16="http://schemas.microsoft.com/office/drawing/2014/main" val="1077505105"/>
                  </a:ext>
                </a:extLst>
              </a:tr>
              <a:tr h="1871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Other Operating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$49,500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extLst>
                  <a:ext uri="{0D108BD9-81ED-4DB2-BD59-A6C34878D82A}">
                    <a16:rowId xmlns:a16="http://schemas.microsoft.com/office/drawing/2014/main" val="1320263664"/>
                  </a:ext>
                </a:extLst>
              </a:tr>
              <a:tr h="1871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Unconstrained Local Funds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$8,000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extLst>
                  <a:ext uri="{0D108BD9-81ED-4DB2-BD59-A6C34878D82A}">
                    <a16:rowId xmlns:a16="http://schemas.microsoft.com/office/drawing/2014/main" val="1782370141"/>
                  </a:ext>
                </a:extLst>
              </a:tr>
              <a:tr h="3676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$1,153,300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7367" marR="67367" marT="0" marB="0" anchor="b"/>
                </a:tc>
                <a:extLst>
                  <a:ext uri="{0D108BD9-81ED-4DB2-BD59-A6C34878D82A}">
                    <a16:rowId xmlns:a16="http://schemas.microsoft.com/office/drawing/2014/main" val="351652277"/>
                  </a:ext>
                </a:extLst>
              </a:tr>
            </a:tbl>
          </a:graphicData>
        </a:graphic>
      </p:graphicFrame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70F9420-8F07-4C5A-82A8-0451CC2A68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45486" y="2258169"/>
            <a:ext cx="4275954" cy="257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635581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1451</Words>
  <Application>Microsoft Office PowerPoint</Application>
  <PresentationFormat>Widescreen</PresentationFormat>
  <Paragraphs>276</Paragraphs>
  <Slides>34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Corbel</vt:lpstr>
      <vt:lpstr>Wingdings</vt:lpstr>
      <vt:lpstr>Wingdings 2</vt:lpstr>
      <vt:lpstr>Frame</vt:lpstr>
      <vt:lpstr>2020 ANNUAL REPORT</vt:lpstr>
      <vt:lpstr>Mission: to provide transportation planning leadership through a collaborative effort to maintain a safe, efficient, integrated and multi-modal transportation system.</vt:lpstr>
      <vt:lpstr>PowerPoint Presentation</vt:lpstr>
      <vt:lpstr>OVERVIEW</vt:lpstr>
      <vt:lpstr>Defining Urban Form Characteristics, Regional  Connections</vt:lpstr>
      <vt:lpstr>Transportation Infrastructure Characteristics</vt:lpstr>
      <vt:lpstr>MPO Board </vt:lpstr>
      <vt:lpstr>STAFFING</vt:lpstr>
      <vt:lpstr>OPERATING BUDGET FY 2020 UPWP</vt:lpstr>
      <vt:lpstr>EXPENDITURES FY 2020</vt:lpstr>
      <vt:lpstr>TWO-YEAR OPERATING BUDGET FY 19-20 Revenue</vt:lpstr>
      <vt:lpstr>TWO-YEAR EXPENDITURES FY 19-20</vt:lpstr>
      <vt:lpstr>SUMMARY FY 19-20</vt:lpstr>
      <vt:lpstr>TRANSPORTATION IMPROVEMENT PROGRAM FY 2021- 2025</vt:lpstr>
      <vt:lpstr>TRANSPORTATION IMPROVEMENT PROGRAM FY 2021- 2025</vt:lpstr>
      <vt:lpstr>VARIATIONS IN  TIP FUNDING AT A GLANCE  FY 2020-2024 FY 2021- 2025</vt:lpstr>
      <vt:lpstr>MPO Measures</vt:lpstr>
      <vt:lpstr>2020 STRATEGIC PLAN GOALS</vt:lpstr>
      <vt:lpstr>REGIONAL COLLABORATION: M-CORES ACUNE TRIP Updated June 2020 2045 LRTPs (including Transit) TAC meetings MPOAC meetings CUTS meetings </vt:lpstr>
      <vt:lpstr>PUBLIC OUTREACH</vt:lpstr>
      <vt:lpstr>Wikimap &amp; On-line Survey Comments 2045 LRTP</vt:lpstr>
      <vt:lpstr>DATA ANAYLSIS &amp; REPORTING Staff training &amp; professional development</vt:lpstr>
      <vt:lpstr>Congestion Management Process 2017 ITS Measures</vt:lpstr>
      <vt:lpstr>Mobility Measures 2018 Data Reported 12-3-20 by FDOT</vt:lpstr>
      <vt:lpstr>Mobility Measures 2018 Data Reported 12-3-20 by FDOT</vt:lpstr>
      <vt:lpstr>Congestion Management Process 2017 Capacity Enhancement Measures</vt:lpstr>
      <vt:lpstr>Congestion Management Process 2017 &amp; TSPR Baseline Report Measures for TRANSIT</vt:lpstr>
      <vt:lpstr>Congestion Management Process 2017,  Bike-Ped Master Plan (BPMP) 2019 &amp; TSPR 2020 Nonmotorized Measures</vt:lpstr>
      <vt:lpstr>Congestion Management Process 2017 Customer Service</vt:lpstr>
      <vt:lpstr>National Measures</vt:lpstr>
      <vt:lpstr>PowerPoint Presentation</vt:lpstr>
      <vt:lpstr>Transit Safety Targets  adopted by MPO Board in 2020</vt:lpstr>
      <vt:lpstr>PowerPoint Presentation</vt:lpstr>
      <vt:lpstr>https://www.colliermpo.org/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ANNUAL REPORT</dc:title>
  <dc:creator>McLaughlinAnne</dc:creator>
  <cp:lastModifiedBy>McLaughlinAnne</cp:lastModifiedBy>
  <cp:revision>29</cp:revision>
  <cp:lastPrinted>2020-12-10T17:51:37Z</cp:lastPrinted>
  <dcterms:created xsi:type="dcterms:W3CDTF">2020-12-04T20:03:11Z</dcterms:created>
  <dcterms:modified xsi:type="dcterms:W3CDTF">2020-12-14T13:32:19Z</dcterms:modified>
</cp:coreProperties>
</file>