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8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9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0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1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2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3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4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5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6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7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8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9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30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1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2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54"/>
  </p:notesMasterIdLst>
  <p:sldIdLst>
    <p:sldId id="256" r:id="rId2"/>
    <p:sldId id="270" r:id="rId3"/>
    <p:sldId id="303" r:id="rId4"/>
    <p:sldId id="272" r:id="rId5"/>
    <p:sldId id="305" r:id="rId6"/>
    <p:sldId id="304" r:id="rId7"/>
    <p:sldId id="268" r:id="rId8"/>
    <p:sldId id="282" r:id="rId9"/>
    <p:sldId id="306" r:id="rId10"/>
    <p:sldId id="283" r:id="rId11"/>
    <p:sldId id="302" r:id="rId12"/>
    <p:sldId id="289" r:id="rId13"/>
    <p:sldId id="288" r:id="rId14"/>
    <p:sldId id="285" r:id="rId15"/>
    <p:sldId id="286" r:id="rId16"/>
    <p:sldId id="307" r:id="rId17"/>
    <p:sldId id="308" r:id="rId18"/>
    <p:sldId id="310" r:id="rId19"/>
    <p:sldId id="311" r:id="rId20"/>
    <p:sldId id="312" r:id="rId21"/>
    <p:sldId id="313" r:id="rId22"/>
    <p:sldId id="314" r:id="rId23"/>
    <p:sldId id="316" r:id="rId24"/>
    <p:sldId id="317" r:id="rId25"/>
    <p:sldId id="318" r:id="rId26"/>
    <p:sldId id="321" r:id="rId27"/>
    <p:sldId id="320" r:id="rId28"/>
    <p:sldId id="322" r:id="rId29"/>
    <p:sldId id="319" r:id="rId30"/>
    <p:sldId id="315" r:id="rId31"/>
    <p:sldId id="328" r:id="rId32"/>
    <p:sldId id="323" r:id="rId33"/>
    <p:sldId id="324" r:id="rId34"/>
    <p:sldId id="325" r:id="rId35"/>
    <p:sldId id="326" r:id="rId36"/>
    <p:sldId id="327" r:id="rId37"/>
    <p:sldId id="329" r:id="rId38"/>
    <p:sldId id="291" r:id="rId39"/>
    <p:sldId id="300" r:id="rId40"/>
    <p:sldId id="278" r:id="rId41"/>
    <p:sldId id="279" r:id="rId42"/>
    <p:sldId id="280" r:id="rId43"/>
    <p:sldId id="281" r:id="rId44"/>
    <p:sldId id="290" r:id="rId45"/>
    <p:sldId id="294" r:id="rId46"/>
    <p:sldId id="292" r:id="rId47"/>
    <p:sldId id="293" r:id="rId48"/>
    <p:sldId id="295" r:id="rId49"/>
    <p:sldId id="296" r:id="rId50"/>
    <p:sldId id="297" r:id="rId51"/>
    <p:sldId id="298" r:id="rId52"/>
    <p:sldId id="299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357" autoAdjust="0"/>
  </p:normalViewPr>
  <p:slideViewPr>
    <p:cSldViewPr snapToGrid="0">
      <p:cViewPr varScale="1">
        <p:scale>
          <a:sx n="121" d="100"/>
          <a:sy n="121" d="100"/>
        </p:scale>
        <p:origin x="132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todata\Projects\Client%200200-0299\0215%20Collier%20County%20MPO\0215035-00.19%20Collier%20County%20MPO%20Strategic%20Highway%20Safety%20Plan\Data\Comparative%20Analysis\Collier%20Roadway%20System%20Crash%20Analysis0518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\\todata\Projects\Client%200200-0299\0215%20Collier%20County%20MPO\0215035-00.19%20Collier%20County%20MPO%20Strategic%20Highway%20Safety%20Plan\Data\Comparative%20Analysis\Collier%20Roadway%20System%20Crash%20Analysis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\\todata\Projects\Client%200200-0299\0215%20Collier%20County%20MPO\0215035-00.19%20Collier%20County%20MPO%20Strategic%20Highway%20Safety%20Plan\Data\Comparative%20Analysis\Collier%20Roadway%20System%20Crash%20Analysis051820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todata\Projects\Client%200200-0299\0215%20Collier%20County%20MPO\0215035-00.19%20Collier%20County%20MPO%20Strategic%20Highway%20Safety%20Plan\Data\Comparative%20Analysis\Collier%20Roadway%20System%20Crash%20Analysis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\\todata\Projects\Client%200200-0299\0215%20Collier%20County%20MPO\0215035-00.19%20Collier%20County%20MPO%20Strategic%20Highway%20Safety%20Plan\Docs\Public%20Involvement\Public%20Outreach\Survey%20Results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\\todata\Projects\Client%200200-0299\0215%20Collier%20County%20MPO\0215035-00.19%20Collier%20County%20MPO%20Strategic%20Highway%20Safety%20Plan\Docs\Public%20Involvement\Public%20Outreach\Survey%20Results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\\todata\Projects\Client%200200-0299\0215%20Collier%20County%20MPO\0215035-00.19%20Collier%20County%20MPO%20Strategic%20Highway%20Safety%20Plan\Docs\Public%20Involvement\Public%20Outreach\Survey%20Results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todata\Projects\Client%200200-0299\0215%20Collier%20County%20MPO\0215035-00.19%20Collier%20County%20MPO%20Strategic%20Highway%20Safety%20Plan\Data\Comparative%20Analysis\Crash%20Summary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\\todata\Projects\Client%200200-0299\0215%20Collier%20County%20MPO\0215035-00.19%20Collier%20County%20MPO%20Strategic%20Highway%20Safety%20Plan\Docs\Public%20Involvement\Public%20Outreach\Survey%20Results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todata\Projects\Client%200200-0299\0215%20Collier%20County%20MPO\0215035-00.19%20Collier%20County%20MPO%20Strategic%20Highway%20Safety%20Plan\Data\Comparative%20Analysis\Crash%20Summary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todata\Projects\Client%200200-0299\0215%20Collier%20County%20MPO\0215035-00.19%20Collier%20County%20MPO%20Strategic%20Highway%20Safety%20Plan\Data\Comparative%20Analysis\Crash%20Summary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todata\Projects\Client%200200-0299\0215%20Collier%20County%20MPO\0215035-00.19%20Collier%20County%20MPO%20Strategic%20Highway%20Safety%20Plan\Data\Comparative%20Analysis\Crash%20Summary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todata\Projects\Client%200200-0299\0215%20Collier%20County%20MPO\0215035-00.19%20Collier%20County%20MPO%20Strategic%20Highway%20Safety%20Plan\Data\Comparative%20Analysis\Collier%20County%20Traffic%20Citations.xls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todata\Projects\Client%200200-0299\0215%20Collier%20County%20MPO\0215035-00.19%20Collier%20County%20MPO%20Strategic%20Highway%20Safety%20Plan\Data\Comparative%20Analysis\Collier%20County%20Traffic%20Citations.xls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todata\Projects\Client%200200-0299\0215%20Collier%20County%20MPO\0215035-00.19%20Collier%20County%20MPO%20Strategic%20Highway%20Safety%20Plan\Data\Comparative%20Analysis\Collier%20County%20Traffic%20Citations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705622880125943"/>
          <c:y val="8.4188189625059431E-2"/>
          <c:w val="0.64173621771319045"/>
          <c:h val="0.70732739883547513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A1-4FE0-A796-1277A7950B6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A1-4FE0-A796-1277A7950B6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3A1-4FE0-A796-1277A7950B6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'[Collier Roadway System Crash Analysis051820.xlsx]Formatted for PPT'!$S$33:$S$35</c:f>
              <c:strCache>
                <c:ptCount val="3"/>
                <c:pt idx="0">
                  <c:v>Interstate</c:v>
                </c:pt>
                <c:pt idx="1">
                  <c:v>Arterials and Collectors</c:v>
                </c:pt>
                <c:pt idx="2">
                  <c:v>All Other Public Roads</c:v>
                </c:pt>
              </c:strCache>
            </c:strRef>
          </c:cat>
          <c:val>
            <c:numRef>
              <c:f>'[Collier Roadway System Crash Analysis051820.xlsx]Formatted for PPT'!$W$33:$W$35</c:f>
              <c:numCache>
                <c:formatCode>0.0%</c:formatCode>
                <c:ptCount val="3"/>
                <c:pt idx="0">
                  <c:v>9.0628218331616883E-2</c:v>
                </c:pt>
                <c:pt idx="1">
                  <c:v>0.73944387229660147</c:v>
                </c:pt>
                <c:pt idx="2">
                  <c:v>0.16992790937178168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3A1-4FE0-A796-1277A7950B69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33A1-4FE0-A796-1277A7950B6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33A1-4FE0-A796-1277A7950B6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33A1-4FE0-A796-1277A7950B6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'[Collier Roadway System Crash Analysis051820.xlsx]Formatted for PPT'!$S$33:$S$35</c:f>
              <c:strCache>
                <c:ptCount val="3"/>
                <c:pt idx="0">
                  <c:v>Interstate</c:v>
                </c:pt>
                <c:pt idx="1">
                  <c:v>Arterials and Collectors</c:v>
                </c:pt>
                <c:pt idx="2">
                  <c:v>All Other Public Roads</c:v>
                </c:pt>
              </c:strCache>
            </c:strRef>
          </c:cat>
          <c:val>
            <c:numRef>
              <c:f>'[Collier Roadway System Crash Analysis051820.xlsx]Formatted for PPT'!$Y$33:$Y$35</c:f>
              <c:numCache>
                <c:formatCode>0.0%</c:formatCode>
                <c:ptCount val="3"/>
                <c:pt idx="0">
                  <c:v>4.928729654242512E-2</c:v>
                </c:pt>
                <c:pt idx="1">
                  <c:v>0.76618029471251081</c:v>
                </c:pt>
                <c:pt idx="2">
                  <c:v>0.18453240874506405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3A1-4FE0-A796-1277A7950B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0764260710767"/>
          <c:w val="1"/>
          <c:h val="0.126872067127972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39B14A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glow rad="63500">
                <a:srgbClr val="39B14A">
                  <a:alpha val="25000"/>
                </a:srgbClr>
              </a:glow>
              <a:outerShdw blurRad="50800" dist="50800" dir="5400000" sx="101000" sy="101000" algn="ctr" rotWithShape="0">
                <a:srgbClr val="39B14A"/>
              </a:outerShdw>
            </a:effectLst>
            <a:scene3d>
              <a:camera prst="orthographicFront"/>
              <a:lightRig rig="threePt" dir="t"/>
            </a:scene3d>
            <a:sp3d>
              <a:bevelT w="114300" h="31750"/>
            </a:sp3d>
          </c:spPr>
          <c:invertIfNegative val="0"/>
          <c:cat>
            <c:strRef>
              <c:f>'Question 4'!$A$3:$A$7</c:f>
              <c:strCache>
                <c:ptCount val="5"/>
                <c:pt idx="0">
                  <c:v>Daily</c:v>
                </c:pt>
                <c:pt idx="1">
                  <c:v>More than 4 times a week</c:v>
                </c:pt>
                <c:pt idx="2">
                  <c:v>2-4 times a week</c:v>
                </c:pt>
                <c:pt idx="3">
                  <c:v>Once a week</c:v>
                </c:pt>
                <c:pt idx="4">
                  <c:v>Less than once a month</c:v>
                </c:pt>
              </c:strCache>
            </c:strRef>
          </c:cat>
          <c:val>
            <c:numRef>
              <c:f>'Question 4'!$B$3:$B$7</c:f>
              <c:numCache>
                <c:formatCode>0%</c:formatCode>
                <c:ptCount val="5"/>
                <c:pt idx="0">
                  <c:v>0.75459558823529416</c:v>
                </c:pt>
                <c:pt idx="1">
                  <c:v>0.140625</c:v>
                </c:pt>
                <c:pt idx="2">
                  <c:v>8.731617647058823E-2</c:v>
                </c:pt>
                <c:pt idx="3">
                  <c:v>1.5625E-2</c:v>
                </c:pt>
                <c:pt idx="4" formatCode="0.0%">
                  <c:v>1.838235294117647E-3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5B5-4785-A9E8-A23D6FCE6B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4"/>
        <c:axId val="462449704"/>
        <c:axId val="462455936"/>
      </c:barChart>
      <c:catAx>
        <c:axId val="462449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2455936"/>
        <c:crosses val="autoZero"/>
        <c:auto val="1"/>
        <c:lblAlgn val="ctr"/>
        <c:lblOffset val="100"/>
        <c:noMultiLvlLbl val="0"/>
      </c:catAx>
      <c:valAx>
        <c:axId val="462455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2449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39B14A"/>
            </a:solidFill>
            <a:ln>
              <a:noFill/>
            </a:ln>
            <a:effectLst>
              <a:glow rad="50800">
                <a:srgbClr val="39B14A">
                  <a:alpha val="25000"/>
                </a:srgbClr>
              </a:glow>
              <a:outerShdw dir="5400000" algn="ctr" rotWithShape="0">
                <a:srgbClr val="39B14A"/>
              </a:outerShdw>
            </a:effectLst>
            <a:scene3d>
              <a:camera prst="orthographicFront"/>
              <a:lightRig rig="threePt" dir="t"/>
            </a:scene3d>
            <a:sp3d>
              <a:bevelT w="114300" h="31750"/>
            </a:sp3d>
          </c:spPr>
          <c:invertIfNegative val="0"/>
          <c:cat>
            <c:strRef>
              <c:f>'Question 5'!$A$3:$A$15</c:f>
              <c:strCache>
                <c:ptCount val="13"/>
                <c:pt idx="0">
                  <c:v>Roadway design</c:v>
                </c:pt>
                <c:pt idx="1">
                  <c:v>People driving under the influence of alcohol, drugs, medications or other substances</c:v>
                </c:pt>
                <c:pt idx="2">
                  <c:v>Pedestrians and bicyclists sharing the roadway</c:v>
                </c:pt>
                <c:pt idx="3">
                  <c:v>People not wearing seatbelts</c:v>
                </c:pt>
                <c:pt idx="4">
                  <c:v>Aging drivers</c:v>
                </c:pt>
                <c:pt idx="5">
                  <c:v>Motorcyclists</c:v>
                </c:pt>
                <c:pt idx="6">
                  <c:v>Commercial vehicles operating on local roads</c:v>
                </c:pt>
                <c:pt idx="7">
                  <c:v>Speeding and aggressive driving</c:v>
                </c:pt>
                <c:pt idx="8">
                  <c:v>Teen drivers</c:v>
                </c:pt>
                <c:pt idx="9">
                  <c:v>People using cell phones or doing other activities while driving</c:v>
                </c:pt>
                <c:pt idx="10">
                  <c:v>Inadequate roadway lighting or traffic signals</c:v>
                </c:pt>
                <c:pt idx="11">
                  <c:v>Construction or utility work zones</c:v>
                </c:pt>
                <c:pt idx="12">
                  <c:v>People who do not know the “rules of the road”</c:v>
                </c:pt>
              </c:strCache>
            </c:strRef>
          </c:cat>
          <c:val>
            <c:numRef>
              <c:f>'Question 5'!$B$3:$B$15</c:f>
              <c:numCache>
                <c:formatCode>0%</c:formatCode>
                <c:ptCount val="13"/>
                <c:pt idx="0">
                  <c:v>0.1761467889908257</c:v>
                </c:pt>
                <c:pt idx="1">
                  <c:v>0.23027522935779818</c:v>
                </c:pt>
                <c:pt idx="2">
                  <c:v>0.27247706422018347</c:v>
                </c:pt>
                <c:pt idx="3">
                  <c:v>1.1009174311926606E-2</c:v>
                </c:pt>
                <c:pt idx="4">
                  <c:v>0.43027522935779816</c:v>
                </c:pt>
                <c:pt idx="5">
                  <c:v>4.5871559633027525E-2</c:v>
                </c:pt>
                <c:pt idx="6">
                  <c:v>0.14128440366972478</c:v>
                </c:pt>
                <c:pt idx="7">
                  <c:v>0.59266055045871557</c:v>
                </c:pt>
                <c:pt idx="8">
                  <c:v>4.8623853211009177E-2</c:v>
                </c:pt>
                <c:pt idx="9">
                  <c:v>0.6403669724770642</c:v>
                </c:pt>
                <c:pt idx="10">
                  <c:v>0.14587155963302753</c:v>
                </c:pt>
                <c:pt idx="11">
                  <c:v>6.6055045871559637E-2</c:v>
                </c:pt>
                <c:pt idx="12">
                  <c:v>0.40917431192660553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E3-467C-AB1A-B63D21FD53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702716760"/>
        <c:axId val="702715120"/>
      </c:barChart>
      <c:catAx>
        <c:axId val="7027167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2715120"/>
        <c:crosses val="autoZero"/>
        <c:auto val="1"/>
        <c:lblAlgn val="ctr"/>
        <c:lblOffset val="100"/>
        <c:noMultiLvlLbl val="0"/>
      </c:catAx>
      <c:valAx>
        <c:axId val="7027151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2716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572BA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glow rad="63500">
                <a:srgbClr val="0572BA">
                  <a:alpha val="40000"/>
                </a:srgbClr>
              </a:glow>
              <a:outerShdw blurRad="50800" dist="50800" dir="5400000" sx="101000" sy="101000" algn="ctr" rotWithShape="0">
                <a:srgbClr val="0572BA"/>
              </a:outerShdw>
            </a:effectLst>
            <a:scene3d>
              <a:camera prst="orthographicFront"/>
              <a:lightRig rig="threePt" dir="t"/>
            </a:scene3d>
            <a:sp3d>
              <a:bevelT w="114300" h="31750"/>
            </a:sp3d>
          </c:spPr>
          <c:invertIfNegative val="0"/>
          <c:dPt>
            <c:idx val="1"/>
            <c:invertIfNegative val="0"/>
            <c:bubble3D val="0"/>
            <c:spPr>
              <a:solidFill>
                <a:srgbClr val="0572BA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glow rad="63500">
                  <a:srgbClr val="0572BA">
                    <a:alpha val="25000"/>
                  </a:srgbClr>
                </a:glow>
                <a:outerShdw blurRad="50800" dist="50800" dir="5400000" sx="101000" sy="101000" algn="ctr" rotWithShape="0">
                  <a:srgbClr val="0572BA"/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31750"/>
              </a:sp3d>
            </c:spPr>
            <c:extLst>
              <c:ext xmlns:c16="http://schemas.microsoft.com/office/drawing/2014/chart" uri="{C3380CC4-5D6E-409C-BE32-E72D297353CC}">
                <c16:uniqueId val="{00000001-9322-4B22-93F3-AAF5569B1E45}"/>
              </c:ext>
            </c:extLst>
          </c:dPt>
          <c:cat>
            <c:strRef>
              <c:f>'Question 11'!$A$3:$A$7</c:f>
              <c:strCache>
                <c:ptCount val="5"/>
                <c:pt idx="0">
                  <c:v>Strongly agree</c:v>
                </c:pt>
                <c:pt idx="1">
                  <c:v>Somewhat agree</c:v>
                </c:pt>
                <c:pt idx="2">
                  <c:v>Somewhat disagree</c:v>
                </c:pt>
                <c:pt idx="3">
                  <c:v>Strongly disagree</c:v>
                </c:pt>
                <c:pt idx="4">
                  <c:v>No opinion</c:v>
                </c:pt>
              </c:strCache>
            </c:strRef>
          </c:cat>
          <c:val>
            <c:numRef>
              <c:f>'Question 11'!$B$3:$B$7</c:f>
              <c:numCache>
                <c:formatCode>0%</c:formatCode>
                <c:ptCount val="5"/>
                <c:pt idx="0">
                  <c:v>3.959484346224678E-2</c:v>
                </c:pt>
                <c:pt idx="1">
                  <c:v>0.16574585635359115</c:v>
                </c:pt>
                <c:pt idx="2">
                  <c:v>0.18139963167587478</c:v>
                </c:pt>
                <c:pt idx="3">
                  <c:v>0.33517495395948432</c:v>
                </c:pt>
                <c:pt idx="4">
                  <c:v>0.27808471454880296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322-4B22-93F3-AAF5569B1E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4"/>
        <c:axId val="706018104"/>
        <c:axId val="706016464"/>
      </c:barChart>
      <c:catAx>
        <c:axId val="706018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6016464"/>
        <c:crosses val="autoZero"/>
        <c:auto val="1"/>
        <c:lblAlgn val="ctr"/>
        <c:lblOffset val="100"/>
        <c:noMultiLvlLbl val="0"/>
      </c:catAx>
      <c:valAx>
        <c:axId val="706016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6018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572BA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glow rad="63500">
                <a:srgbClr val="0572BA">
                  <a:alpha val="25000"/>
                </a:srgbClr>
              </a:glow>
              <a:outerShdw blurRad="50800" dist="50800" dir="5400000" sx="101000" sy="101000" algn="ctr" rotWithShape="0">
                <a:srgbClr val="0572BA"/>
              </a:outerShdw>
            </a:effectLst>
            <a:scene3d>
              <a:camera prst="orthographicFront"/>
              <a:lightRig rig="threePt" dir="t"/>
            </a:scene3d>
            <a:sp3d>
              <a:bevelT w="114300" h="31750"/>
            </a:sp3d>
          </c:spPr>
          <c:invertIfNegative val="0"/>
          <c:cat>
            <c:strRef>
              <c:f>'Question 12'!$A$3:$A$7</c:f>
              <c:strCache>
                <c:ptCount val="5"/>
                <c:pt idx="0">
                  <c:v>Strongly agree</c:v>
                </c:pt>
                <c:pt idx="1">
                  <c:v>Somewhat agree</c:v>
                </c:pt>
                <c:pt idx="2">
                  <c:v>Somewhat disagree</c:v>
                </c:pt>
                <c:pt idx="3">
                  <c:v>Strongly disagree</c:v>
                </c:pt>
                <c:pt idx="4">
                  <c:v>No opinion</c:v>
                </c:pt>
              </c:strCache>
            </c:strRef>
          </c:cat>
          <c:val>
            <c:numRef>
              <c:f>'Question 12'!$B$3:$B$7</c:f>
              <c:numCache>
                <c:formatCode>0%</c:formatCode>
                <c:ptCount val="5"/>
                <c:pt idx="0">
                  <c:v>0.1429889298892989</c:v>
                </c:pt>
                <c:pt idx="1">
                  <c:v>0.39022140221402213</c:v>
                </c:pt>
                <c:pt idx="2">
                  <c:v>0.17712177121771217</c:v>
                </c:pt>
                <c:pt idx="3">
                  <c:v>0.13929889298892989</c:v>
                </c:pt>
                <c:pt idx="4">
                  <c:v>0.15036900369003689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BC-4FF4-BFF4-50272B32F7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4"/>
        <c:axId val="431006424"/>
        <c:axId val="431012000"/>
      </c:barChart>
      <c:catAx>
        <c:axId val="431006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1012000"/>
        <c:crosses val="autoZero"/>
        <c:auto val="1"/>
        <c:lblAlgn val="ctr"/>
        <c:lblOffset val="100"/>
        <c:noMultiLvlLbl val="0"/>
      </c:catAx>
      <c:valAx>
        <c:axId val="431012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1006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963236783103513"/>
          <c:y val="8.786478658337056E-2"/>
          <c:w val="0.67293369234638578"/>
          <c:h val="0.79597848911460189"/>
        </c:manualLayout>
      </c:layout>
      <c:doughnutChart>
        <c:varyColors val="1"/>
        <c:ser>
          <c:idx val="0"/>
          <c:order val="0"/>
          <c:tx>
            <c:strRef>
              <c:f>'Formatted for PPT'!$I$59</c:f>
              <c:strCache>
                <c:ptCount val="1"/>
                <c:pt idx="0">
                  <c:v>Percent Daily VMT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17D-4282-93F7-0A92FA1DF33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17D-4282-93F7-0A92FA1DF33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17D-4282-93F7-0A92FA1DF33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'Formatted for PPT'!$C$60:$C$62</c:f>
              <c:strCache>
                <c:ptCount val="3"/>
                <c:pt idx="0">
                  <c:v>6 or More</c:v>
                </c:pt>
                <c:pt idx="1">
                  <c:v>4 Lanes</c:v>
                </c:pt>
                <c:pt idx="2">
                  <c:v>2 Lanes</c:v>
                </c:pt>
              </c:strCache>
            </c:strRef>
          </c:cat>
          <c:val>
            <c:numRef>
              <c:f>'Formatted for PPT'!$I$60:$I$62</c:f>
              <c:numCache>
                <c:formatCode>0%</c:formatCode>
                <c:ptCount val="3"/>
                <c:pt idx="0">
                  <c:v>0.50410162678269921</c:v>
                </c:pt>
                <c:pt idx="1">
                  <c:v>0.18326066257259577</c:v>
                </c:pt>
                <c:pt idx="2">
                  <c:v>0.31263771064470502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17D-4282-93F7-0A92FA1DF333}"/>
            </c:ext>
          </c:extLst>
        </c:ser>
        <c:ser>
          <c:idx val="1"/>
          <c:order val="1"/>
          <c:tx>
            <c:strRef>
              <c:f>'Formatted for PPT'!$J$59</c:f>
              <c:strCache>
                <c:ptCount val="1"/>
                <c:pt idx="0">
                  <c:v>Percent Severe Crashes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B17D-4282-93F7-0A92FA1DF33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B17D-4282-93F7-0A92FA1DF33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B17D-4282-93F7-0A92FA1DF33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'Formatted for PPT'!$C$60:$C$62</c:f>
              <c:strCache>
                <c:ptCount val="3"/>
                <c:pt idx="0">
                  <c:v>6 or More</c:v>
                </c:pt>
                <c:pt idx="1">
                  <c:v>4 Lanes</c:v>
                </c:pt>
                <c:pt idx="2">
                  <c:v>2 Lanes</c:v>
                </c:pt>
              </c:strCache>
            </c:strRef>
          </c:cat>
          <c:val>
            <c:numRef>
              <c:f>'Formatted for PPT'!$J$60:$J$62</c:f>
              <c:numCache>
                <c:formatCode>0%</c:formatCode>
                <c:ptCount val="3"/>
                <c:pt idx="0">
                  <c:v>0.37931034482758619</c:v>
                </c:pt>
                <c:pt idx="1">
                  <c:v>0.21551724137931033</c:v>
                </c:pt>
                <c:pt idx="2">
                  <c:v>0.40517241379310343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B17D-4282-93F7-0A92FA1DF333}"/>
            </c:ext>
          </c:extLst>
        </c:ser>
        <c:ser>
          <c:idx val="2"/>
          <c:order val="2"/>
          <c:tx>
            <c:strRef>
              <c:f>'Formatted for PPT'!$K$59</c:f>
              <c:strCache>
                <c:ptCount val="1"/>
                <c:pt idx="0">
                  <c:v>Percent All Crashes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17D-4282-93F7-0A92FA1DF33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B17D-4282-93F7-0A92FA1DF33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B17D-4282-93F7-0A92FA1DF33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'Formatted for PPT'!$C$60:$C$62</c:f>
              <c:strCache>
                <c:ptCount val="3"/>
                <c:pt idx="0">
                  <c:v>6 or More</c:v>
                </c:pt>
                <c:pt idx="1">
                  <c:v>4 Lanes</c:v>
                </c:pt>
                <c:pt idx="2">
                  <c:v>2 Lanes</c:v>
                </c:pt>
              </c:strCache>
            </c:strRef>
          </c:cat>
          <c:val>
            <c:numRef>
              <c:f>'Formatted for PPT'!$K$60:$K$62</c:f>
              <c:numCache>
                <c:formatCode>0%</c:formatCode>
                <c:ptCount val="3"/>
                <c:pt idx="0">
                  <c:v>0.51661129568106312</c:v>
                </c:pt>
                <c:pt idx="1">
                  <c:v>0.21262458471760798</c:v>
                </c:pt>
                <c:pt idx="2">
                  <c:v>0.2707641196013289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B17D-4282-93F7-0A92FA1DF3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586749693045736"/>
          <c:y val="0.93110850992615901"/>
          <c:w val="0.54432606091091795"/>
          <c:h val="6.79082272734776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234672705663357E-2"/>
          <c:y val="2.599937929040938E-2"/>
          <c:w val="0.82028785059280851"/>
          <c:h val="0.80522882319848876"/>
        </c:manualLayout>
      </c:layout>
      <c:doughnutChart>
        <c:varyColors val="1"/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021-4D17-83F7-887527D289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021-4D17-83F7-887527D289F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'[Collier Roadway System Crash Analysis051820.xlsx]Formatted for PPT'!$C$68:$C$69</c:f>
              <c:strCache>
                <c:ptCount val="2"/>
                <c:pt idx="0">
                  <c:v>East of CR 951</c:v>
                </c:pt>
                <c:pt idx="1">
                  <c:v>CR 951 and to the West</c:v>
                </c:pt>
              </c:strCache>
            </c:strRef>
          </c:cat>
          <c:val>
            <c:numRef>
              <c:f>'[Collier Roadway System Crash Analysis051820.xlsx]Formatted for PPT'!$E$68:$E$69</c:f>
              <c:numCache>
                <c:formatCode>0%</c:formatCode>
                <c:ptCount val="2"/>
                <c:pt idx="0">
                  <c:v>0.40139196043022496</c:v>
                </c:pt>
                <c:pt idx="1">
                  <c:v>0.59860803956977504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021-4D17-83F7-887527D289F4}"/>
            </c:ext>
          </c:extLst>
        </c:ser>
        <c:ser>
          <c:idx val="2"/>
          <c:order val="2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9021-4D17-83F7-887527D289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9021-4D17-83F7-887527D289F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'[Collier Roadway System Crash Analysis051820.xlsx]Formatted for PPT'!$C$68:$C$69</c:f>
              <c:strCache>
                <c:ptCount val="2"/>
                <c:pt idx="0">
                  <c:v>East of CR 951</c:v>
                </c:pt>
                <c:pt idx="1">
                  <c:v>CR 951 and to the West</c:v>
                </c:pt>
              </c:strCache>
            </c:strRef>
          </c:cat>
          <c:val>
            <c:numRef>
              <c:f>'[Collier Roadway System Crash Analysis051820.xlsx]Formatted for PPT'!$F$68:$F$69</c:f>
              <c:numCache>
                <c:formatCode>0%</c:formatCode>
                <c:ptCount val="2"/>
                <c:pt idx="0">
                  <c:v>0.42735042735042733</c:v>
                </c:pt>
                <c:pt idx="1">
                  <c:v>0.57264957264957261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021-4D17-83F7-887527D289F4}"/>
            </c:ext>
          </c:extLst>
        </c:ser>
        <c:ser>
          <c:idx val="3"/>
          <c:order val="3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021-4D17-83F7-887527D289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021-4D17-83F7-887527D289F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'[Collier Roadway System Crash Analysis051820.xlsx]Formatted for PPT'!$C$68:$C$69</c:f>
              <c:strCache>
                <c:ptCount val="2"/>
                <c:pt idx="0">
                  <c:v>East of CR 951</c:v>
                </c:pt>
                <c:pt idx="1">
                  <c:v>CR 951 and to the West</c:v>
                </c:pt>
              </c:strCache>
            </c:strRef>
          </c:cat>
          <c:val>
            <c:numRef>
              <c:f>'[Collier Roadway System Crash Analysis051820.xlsx]Formatted for PPT'!$G$68:$G$69</c:f>
              <c:numCache>
                <c:formatCode>0%</c:formatCode>
                <c:ptCount val="2"/>
                <c:pt idx="0">
                  <c:v>0.28026533996683251</c:v>
                </c:pt>
                <c:pt idx="1">
                  <c:v>0.71973466003316755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021-4D17-83F7-887527D289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0"/>
        <c:extLst>
          <c:ext xmlns:c15="http://schemas.microsoft.com/office/drawing/2012/chart" uri="{02D57815-91ED-43cb-92C2-25804820EDAC}">
            <c15:filteredPieSeries>
              <c15:ser>
                <c:idx val="0"/>
                <c:order val="0"/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0-9021-4D17-83F7-887527D289F4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2-9021-4D17-83F7-887527D289F4}"/>
                    </c:ext>
                  </c:extLst>
                </c:dPt>
                <c:cat>
                  <c:strRef>
                    <c:extLst>
                      <c:ext uri="{02D57815-91ED-43cb-92C2-25804820EDAC}">
                        <c15:formulaRef>
                          <c15:sqref>'[Collier Roadway System Crash Analysis051820.xlsx]Formatted for PPT'!$C$68:$C$69</c15:sqref>
                        </c15:formulaRef>
                      </c:ext>
                    </c:extLst>
                    <c:strCache>
                      <c:ptCount val="2"/>
                      <c:pt idx="0">
                        <c:v>East of CR 951</c:v>
                      </c:pt>
                      <c:pt idx="1">
                        <c:v>CR 951 and to the West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'[Collier Roadway System Crash Analysis051820.xlsx]Formatted for PPT'!$D$68:$D$69</c15:sqref>
                        </c15:formulaRef>
                      </c:ext>
                    </c:extLst>
                    <c:numCache>
                      <c:formatCode>General</c:formatCode>
                      <c:ptCount val="2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3-9021-4D17-83F7-887527D289F4}"/>
                  </c:ext>
                </c:extLst>
              </c15:ser>
            </c15:filteredPieSeries>
          </c:ext>
        </c:extLst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7351470483041183E-2"/>
          <c:y val="0.90721824656910555"/>
          <c:w val="0.89999993743557172"/>
          <c:h val="7.19823273057343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40864138420644"/>
          <c:y val="2.6135925897447267E-2"/>
          <c:w val="0.66040845977315132"/>
          <c:h val="0.7483495733408317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B64-4B73-A87C-ED4A7B667ED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B64-4B73-A87C-ED4A7B667ED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B64-4B73-A87C-ED4A7B667ED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B64-4B73-A87C-ED4A7B667ED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B64-4B73-A87C-ED4A7B667EDE}"/>
              </c:ext>
            </c:extLst>
          </c:dPt>
          <c:dLbls>
            <c:dLbl>
              <c:idx val="4"/>
              <c:layout>
                <c:manualLayout>
                  <c:x val="8.3871287292179176E-3"/>
                  <c:y val="-2.43664717348927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B64-4B73-A87C-ED4A7B667E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Lighting!$C$5:$C$9</c:f>
              <c:strCache>
                <c:ptCount val="5"/>
                <c:pt idx="0">
                  <c:v>Daylight</c:v>
                </c:pt>
                <c:pt idx="1">
                  <c:v>Dark-Lighted</c:v>
                </c:pt>
                <c:pt idx="2">
                  <c:v>Dark-Not Lighted</c:v>
                </c:pt>
                <c:pt idx="3">
                  <c:v>Dusk</c:v>
                </c:pt>
                <c:pt idx="4">
                  <c:v>Dawn</c:v>
                </c:pt>
              </c:strCache>
            </c:strRef>
          </c:cat>
          <c:val>
            <c:numRef>
              <c:f>Lighting!$H$5:$H$9</c:f>
              <c:numCache>
                <c:formatCode>0%</c:formatCode>
                <c:ptCount val="5"/>
                <c:pt idx="0">
                  <c:v>0.58041237113402067</c:v>
                </c:pt>
                <c:pt idx="1">
                  <c:v>0.20103092783505155</c:v>
                </c:pt>
                <c:pt idx="2">
                  <c:v>0.15154639175257731</c:v>
                </c:pt>
                <c:pt idx="3">
                  <c:v>4.9484536082474224E-2</c:v>
                </c:pt>
                <c:pt idx="4">
                  <c:v>1.7525773195876289E-2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B64-4B73-A87C-ED4A7B667EDE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DB64-4B73-A87C-ED4A7B667ED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DB64-4B73-A87C-ED4A7B667ED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DB64-4B73-A87C-ED4A7B667ED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DB64-4B73-A87C-ED4A7B667ED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DB64-4B73-A87C-ED4A7B667EDE}"/>
              </c:ext>
            </c:extLst>
          </c:dPt>
          <c:dLbls>
            <c:dLbl>
              <c:idx val="4"/>
              <c:layout>
                <c:manualLayout>
                  <c:x val="1.2580693093826876E-2"/>
                  <c:y val="-4.873294346978557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045386253694133E-2"/>
                      <c:h val="9.04362557750456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4-DB64-4B73-A87C-ED4A7B667E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Lighting!$C$5:$C$9</c:f>
              <c:strCache>
                <c:ptCount val="5"/>
                <c:pt idx="0">
                  <c:v>Daylight</c:v>
                </c:pt>
                <c:pt idx="1">
                  <c:v>Dark-Lighted</c:v>
                </c:pt>
                <c:pt idx="2">
                  <c:v>Dark-Not Lighted</c:v>
                </c:pt>
                <c:pt idx="3">
                  <c:v>Dusk</c:v>
                </c:pt>
                <c:pt idx="4">
                  <c:v>Dawn</c:v>
                </c:pt>
              </c:strCache>
            </c:strRef>
          </c:cat>
          <c:val>
            <c:numRef>
              <c:f>Lighting!$I$5:$I$9</c:f>
              <c:numCache>
                <c:formatCode>0%</c:formatCode>
                <c:ptCount val="5"/>
                <c:pt idx="0">
                  <c:v>0.7785572596642315</c:v>
                </c:pt>
                <c:pt idx="1">
                  <c:v>0.12700179012047028</c:v>
                </c:pt>
                <c:pt idx="2">
                  <c:v>5.4187430451400648E-2</c:v>
                </c:pt>
                <c:pt idx="3">
                  <c:v>2.3416711016498136E-2</c:v>
                </c:pt>
                <c:pt idx="4">
                  <c:v>1.6836808747399488E-2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DB64-4B73-A87C-ED4A7B667E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4382204417430273"/>
          <c:w val="1"/>
          <c:h val="8.90269708910891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682713755317872"/>
          <c:y val="2.8298553998583654E-2"/>
          <c:w val="0.50728230446817157"/>
          <c:h val="0.79698674080064036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283-4D71-B8F8-02D8D250A0B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283-4D71-B8F8-02D8D250A0B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283-4D71-B8F8-02D8D250A0B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283-4D71-B8F8-02D8D250A0B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283-4D71-B8F8-02D8D250A0B7}"/>
              </c:ext>
            </c:extLst>
          </c:dPt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283-4D71-B8F8-02D8D250A0B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283-4D71-B8F8-02D8D250A0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Lighting!$C$13:$C$17</c:f>
              <c:strCache>
                <c:ptCount val="5"/>
                <c:pt idx="0">
                  <c:v>Daylight</c:v>
                </c:pt>
                <c:pt idx="1">
                  <c:v>Dark-Lighted</c:v>
                </c:pt>
                <c:pt idx="2">
                  <c:v>Dark-Not Lighted</c:v>
                </c:pt>
                <c:pt idx="3">
                  <c:v>Dusk</c:v>
                </c:pt>
                <c:pt idx="4">
                  <c:v>Dawn</c:v>
                </c:pt>
              </c:strCache>
            </c:strRef>
          </c:cat>
          <c:val>
            <c:numRef>
              <c:f>Lighting!$H$13:$H$17</c:f>
              <c:numCache>
                <c:formatCode>0%</c:formatCode>
                <c:ptCount val="5"/>
                <c:pt idx="0">
                  <c:v>0.7785572596642315</c:v>
                </c:pt>
                <c:pt idx="1">
                  <c:v>0.12700179012047028</c:v>
                </c:pt>
                <c:pt idx="2">
                  <c:v>5.4187430451400648E-2</c:v>
                </c:pt>
                <c:pt idx="3">
                  <c:v>2.3416711016498136E-2</c:v>
                </c:pt>
                <c:pt idx="4">
                  <c:v>1.6836808747399488E-2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283-4D71-B8F8-02D8D250A0B7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1283-4D71-B8F8-02D8D250A0B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1283-4D71-B8F8-02D8D250A0B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1283-4D71-B8F8-02D8D250A0B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1283-4D71-B8F8-02D8D250A0B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1283-4D71-B8F8-02D8D250A0B7}"/>
              </c:ext>
            </c:extLst>
          </c:dPt>
          <c:dLbls>
            <c:dLbl>
              <c:idx val="4"/>
              <c:layout>
                <c:manualLayout>
                  <c:x val="9.8247481537983104E-3"/>
                  <c:y val="-2.358185591254122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1283-4D71-B8F8-02D8D250A0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Lighting!$C$13:$C$17</c:f>
              <c:strCache>
                <c:ptCount val="5"/>
                <c:pt idx="0">
                  <c:v>Daylight</c:v>
                </c:pt>
                <c:pt idx="1">
                  <c:v>Dark-Lighted</c:v>
                </c:pt>
                <c:pt idx="2">
                  <c:v>Dark-Not Lighted</c:v>
                </c:pt>
                <c:pt idx="3">
                  <c:v>Dusk</c:v>
                </c:pt>
                <c:pt idx="4">
                  <c:v>Dawn</c:v>
                </c:pt>
              </c:strCache>
            </c:strRef>
          </c:cat>
          <c:val>
            <c:numRef>
              <c:f>Lighting!$I$13:$I$17</c:f>
              <c:numCache>
                <c:formatCode>0%</c:formatCode>
                <c:ptCount val="5"/>
                <c:pt idx="0">
                  <c:v>0.70452528837622008</c:v>
                </c:pt>
                <c:pt idx="1">
                  <c:v>0.14818101153504881</c:v>
                </c:pt>
                <c:pt idx="2">
                  <c:v>9.6716947648624665E-2</c:v>
                </c:pt>
                <c:pt idx="3">
                  <c:v>2.7506654835847383E-2</c:v>
                </c:pt>
                <c:pt idx="4">
                  <c:v>2.3070097604259095E-2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1283-4D71-B8F8-02D8D250A0B7}"/>
            </c:ext>
          </c:extLst>
        </c:ser>
        <c:ser>
          <c:idx val="2"/>
          <c:order val="2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1283-4D71-B8F8-02D8D250A0B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1283-4D71-B8F8-02D8D250A0B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1283-4D71-B8F8-02D8D250A0B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1283-4D71-B8F8-02D8D250A0B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1283-4D71-B8F8-02D8D250A0B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Lighting!$C$13:$C$17</c:f>
              <c:strCache>
                <c:ptCount val="5"/>
                <c:pt idx="0">
                  <c:v>Daylight</c:v>
                </c:pt>
                <c:pt idx="1">
                  <c:v>Dark-Lighted</c:v>
                </c:pt>
                <c:pt idx="2">
                  <c:v>Dark-Not Lighted</c:v>
                </c:pt>
                <c:pt idx="3">
                  <c:v>Dusk</c:v>
                </c:pt>
                <c:pt idx="4">
                  <c:v>Dawn</c:v>
                </c:pt>
              </c:strCache>
            </c:strRef>
          </c:cat>
          <c:val>
            <c:numRef>
              <c:f>Lighting!$J$13:$J$17</c:f>
              <c:numCache>
                <c:formatCode>0%</c:formatCode>
                <c:ptCount val="5"/>
                <c:pt idx="0">
                  <c:v>0.517948717948718</c:v>
                </c:pt>
                <c:pt idx="1">
                  <c:v>0.2153846153846154</c:v>
                </c:pt>
                <c:pt idx="2">
                  <c:v>0.18461538461538463</c:v>
                </c:pt>
                <c:pt idx="3">
                  <c:v>5.6410256410256411E-2</c:v>
                </c:pt>
                <c:pt idx="4">
                  <c:v>2.564102564102564E-2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1283-4D71-B8F8-02D8D250A0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39B14A"/>
            </a:solidFill>
            <a:ln>
              <a:noFill/>
            </a:ln>
            <a:effectLst>
              <a:glow rad="63500">
                <a:srgbClr val="39B14A">
                  <a:alpha val="40000"/>
                </a:srgbClr>
              </a:glow>
              <a:outerShdw blurRad="76200" dist="63500" dir="5400000" sx="99000" sy="99000" algn="ctr" rotWithShape="0">
                <a:srgbClr val="39B14A">
                  <a:alpha val="75000"/>
                </a:srgbClr>
              </a:outerShdw>
            </a:effectLst>
            <a:scene3d>
              <a:camera prst="orthographicFront"/>
              <a:lightRig rig="threePt" dir="t"/>
            </a:scene3d>
            <a:sp3d prstMaterial="dkEdge">
              <a:bevelT w="50800" h="3175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17'!$A$3:$A$8</c:f>
              <c:strCache>
                <c:ptCount val="6"/>
                <c:pt idx="0">
                  <c:v>I live in Collier County year-round</c:v>
                </c:pt>
                <c:pt idx="1">
                  <c:v>I live in Collier County for part of the year</c:v>
                </c:pt>
                <c:pt idx="2">
                  <c:v>I work in Collier County</c:v>
                </c:pt>
                <c:pt idx="3">
                  <c:v>I live in the region and visit Collier County for shopping and recreation</c:v>
                </c:pt>
                <c:pt idx="4">
                  <c:v>I own a business in Collier County</c:v>
                </c:pt>
                <c:pt idx="5">
                  <c:v>I am a visitor to Collier County</c:v>
                </c:pt>
              </c:strCache>
            </c:strRef>
          </c:cat>
          <c:val>
            <c:numRef>
              <c:f>'Question 17'!$B$3:$B$8</c:f>
              <c:numCache>
                <c:formatCode>0%</c:formatCode>
                <c:ptCount val="6"/>
                <c:pt idx="0">
                  <c:v>0.8830570902394107</c:v>
                </c:pt>
                <c:pt idx="1">
                  <c:v>7.2744014732965004E-2</c:v>
                </c:pt>
                <c:pt idx="2">
                  <c:v>0.43001841620626152</c:v>
                </c:pt>
                <c:pt idx="3">
                  <c:v>7.550644567219153E-2</c:v>
                </c:pt>
                <c:pt idx="4">
                  <c:v>0.10220994475138122</c:v>
                </c:pt>
                <c:pt idx="5">
                  <c:v>1.1049723756906077E-2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FC-454B-AE7D-8C16B19DD9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716822872"/>
        <c:axId val="716825168"/>
      </c:barChart>
      <c:catAx>
        <c:axId val="7168228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6825168"/>
        <c:crosses val="autoZero"/>
        <c:auto val="1"/>
        <c:lblAlgn val="ctr"/>
        <c:lblOffset val="100"/>
        <c:noMultiLvlLbl val="0"/>
      </c:catAx>
      <c:valAx>
        <c:axId val="716825168"/>
        <c:scaling>
          <c:orientation val="minMax"/>
          <c:max val="0.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6822872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39B14A"/>
            </a:solidFill>
            <a:ln>
              <a:noFill/>
            </a:ln>
            <a:effectLst>
              <a:glow rad="63500">
                <a:srgbClr val="39B14A">
                  <a:alpha val="25000"/>
                </a:srgbClr>
              </a:glow>
              <a:outerShdw blurRad="63500" dist="25400" dir="6000000" sx="99000" sy="99000" algn="ctr" rotWithShape="0">
                <a:srgbClr val="39B14A"/>
              </a:outerShdw>
            </a:effectLst>
            <a:scene3d>
              <a:camera prst="orthographicFront"/>
              <a:lightRig rig="threePt" dir="t"/>
            </a:scene3d>
            <a:sp3d prstMaterial="dkEdge">
              <a:bevelT w="63500" h="3175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18'!$A$3:$A$8</c:f>
              <c:strCache>
                <c:ptCount val="6"/>
                <c:pt idx="0">
                  <c:v>18-24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65+</c:v>
                </c:pt>
              </c:strCache>
            </c:strRef>
          </c:cat>
          <c:val>
            <c:numRef>
              <c:f>'Question 18'!$B$3:$B$8</c:f>
              <c:numCache>
                <c:formatCode>0%</c:formatCode>
                <c:ptCount val="6"/>
                <c:pt idx="0">
                  <c:v>3.2287822878228782E-2</c:v>
                </c:pt>
                <c:pt idx="1">
                  <c:v>0.13468634686346864</c:v>
                </c:pt>
                <c:pt idx="2">
                  <c:v>0.2370848708487085</c:v>
                </c:pt>
                <c:pt idx="3">
                  <c:v>0.20387453874538744</c:v>
                </c:pt>
                <c:pt idx="4">
                  <c:v>0.20940959409594095</c:v>
                </c:pt>
                <c:pt idx="5">
                  <c:v>0.18265682656826568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4F-4512-A797-1E12803602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706014496"/>
        <c:axId val="706018760"/>
      </c:barChart>
      <c:catAx>
        <c:axId val="7060144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6018760"/>
        <c:crosses val="autoZero"/>
        <c:auto val="1"/>
        <c:lblAlgn val="ctr"/>
        <c:lblOffset val="100"/>
        <c:noMultiLvlLbl val="0"/>
      </c:catAx>
      <c:valAx>
        <c:axId val="7060187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6014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'Formatted for PPT'!$AB$40</c:f>
              <c:strCache>
                <c:ptCount val="1"/>
                <c:pt idx="0">
                  <c:v>Percent VMT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D90-41FC-B041-C9603718ED8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D90-41FC-B041-C9603718ED8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D90-41FC-B041-C9603718ED8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'Formatted for PPT'!$Z$41:$Z$43</c:f>
              <c:strCache>
                <c:ptCount val="3"/>
                <c:pt idx="0">
                  <c:v>State</c:v>
                </c:pt>
                <c:pt idx="1">
                  <c:v>County</c:v>
                </c:pt>
                <c:pt idx="2">
                  <c:v>City</c:v>
                </c:pt>
              </c:strCache>
            </c:strRef>
          </c:cat>
          <c:val>
            <c:numRef>
              <c:f>'Formatted for PPT'!$AB$41:$AB$43</c:f>
              <c:numCache>
                <c:formatCode>0%</c:formatCode>
                <c:ptCount val="3"/>
                <c:pt idx="0">
                  <c:v>0.30202583918917864</c:v>
                </c:pt>
                <c:pt idx="1">
                  <c:v>0.66907994220201361</c:v>
                </c:pt>
                <c:pt idx="2">
                  <c:v>2.8894218608807844E-2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D90-41FC-B041-C9603718ED85}"/>
            </c:ext>
          </c:extLst>
        </c:ser>
        <c:ser>
          <c:idx val="1"/>
          <c:order val="1"/>
          <c:tx>
            <c:strRef>
              <c:f>'Formatted for PPT'!$AC$40</c:f>
              <c:strCache>
                <c:ptCount val="1"/>
                <c:pt idx="0">
                  <c:v>Percent Severe Crashes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AD90-41FC-B041-C9603718ED8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AD90-41FC-B041-C9603718ED8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AD90-41FC-B041-C9603718ED8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'Formatted for PPT'!$Z$41:$Z$43</c:f>
              <c:strCache>
                <c:ptCount val="3"/>
                <c:pt idx="0">
                  <c:v>State</c:v>
                </c:pt>
                <c:pt idx="1">
                  <c:v>County</c:v>
                </c:pt>
                <c:pt idx="2">
                  <c:v>City</c:v>
                </c:pt>
              </c:strCache>
            </c:strRef>
          </c:cat>
          <c:val>
            <c:numRef>
              <c:f>'Formatted for PPT'!$AC$41:$AC$43</c:f>
              <c:numCache>
                <c:formatCode>0%</c:formatCode>
                <c:ptCount val="3"/>
                <c:pt idx="0">
                  <c:v>0.33844011142061281</c:v>
                </c:pt>
                <c:pt idx="1">
                  <c:v>0.61977715877437323</c:v>
                </c:pt>
                <c:pt idx="2">
                  <c:v>4.1782729805013928E-2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AD90-41FC-B041-C9603718ED85}"/>
            </c:ext>
          </c:extLst>
        </c:ser>
        <c:ser>
          <c:idx val="2"/>
          <c:order val="2"/>
          <c:tx>
            <c:strRef>
              <c:f>'Formatted for PPT'!$AD$40</c:f>
              <c:strCache>
                <c:ptCount val="1"/>
                <c:pt idx="0">
                  <c:v>Percent All Crashes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D90-41FC-B041-C9603718ED8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D90-41FC-B041-C9603718ED8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D90-41FC-B041-C9603718ED8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'Formatted for PPT'!$Z$41:$Z$43</c:f>
              <c:strCache>
                <c:ptCount val="3"/>
                <c:pt idx="0">
                  <c:v>State</c:v>
                </c:pt>
                <c:pt idx="1">
                  <c:v>County</c:v>
                </c:pt>
                <c:pt idx="2">
                  <c:v>City</c:v>
                </c:pt>
              </c:strCache>
            </c:strRef>
          </c:cat>
          <c:val>
            <c:numRef>
              <c:f>'Formatted for PPT'!$AD$41:$AD$43</c:f>
              <c:numCache>
                <c:formatCode>0%</c:formatCode>
                <c:ptCount val="3"/>
                <c:pt idx="0">
                  <c:v>0.2500864209170045</c:v>
                </c:pt>
                <c:pt idx="1">
                  <c:v>0.71858206844536632</c:v>
                </c:pt>
                <c:pt idx="2">
                  <c:v>3.1331510637629241E-2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AD90-41FC-B041-C9603718ED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39B14A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glow rad="63500">
                <a:srgbClr val="39B14A">
                  <a:alpha val="25000"/>
                </a:srgbClr>
              </a:glow>
              <a:outerShdw blurRad="50800" dist="50800" dir="5400000" sx="101000" sy="101000" algn="ctr" rotWithShape="0">
                <a:srgbClr val="39B14A"/>
              </a:outerShdw>
            </a:effectLst>
            <a:scene3d>
              <a:camera prst="orthographicFront"/>
              <a:lightRig rig="threePt" dir="t"/>
            </a:scene3d>
            <a:sp3d>
              <a:bevelT w="114300" h="31750"/>
            </a:sp3d>
          </c:spPr>
          <c:invertIfNegative val="0"/>
          <c:dLbls>
            <c:dLbl>
              <c:idx val="0"/>
              <c:layout>
                <c:manualLayout>
                  <c:x val="0"/>
                  <c:y val="1.851851851851851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7A1-475F-A0DB-0D663DD0B35B}"/>
                </c:ext>
              </c:extLst>
            </c:dLbl>
            <c:dLbl>
              <c:idx val="1"/>
              <c:layout>
                <c:manualLayout>
                  <c:x val="0"/>
                  <c:y val="9.259259259259173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7A1-475F-A0DB-0D663DD0B3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4'!$A$3:$A$7</c:f>
              <c:strCache>
                <c:ptCount val="5"/>
                <c:pt idx="0">
                  <c:v>Daily</c:v>
                </c:pt>
                <c:pt idx="1">
                  <c:v>More than 4 times a week</c:v>
                </c:pt>
                <c:pt idx="2">
                  <c:v>2-4 times a week</c:v>
                </c:pt>
                <c:pt idx="3">
                  <c:v>Once a week</c:v>
                </c:pt>
                <c:pt idx="4">
                  <c:v>Less than once a month</c:v>
                </c:pt>
              </c:strCache>
            </c:strRef>
          </c:cat>
          <c:val>
            <c:numRef>
              <c:f>'Question 4'!$B$3:$B$7</c:f>
              <c:numCache>
                <c:formatCode>0%</c:formatCode>
                <c:ptCount val="5"/>
                <c:pt idx="0">
                  <c:v>0.75459558823529416</c:v>
                </c:pt>
                <c:pt idx="1">
                  <c:v>0.140625</c:v>
                </c:pt>
                <c:pt idx="2">
                  <c:v>8.731617647058823E-2</c:v>
                </c:pt>
                <c:pt idx="3">
                  <c:v>1.5625E-2</c:v>
                </c:pt>
                <c:pt idx="4" formatCode="0.0%">
                  <c:v>1.838235294117647E-3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7A1-475F-A0DB-0D663DD0B3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4"/>
        <c:axId val="462449704"/>
        <c:axId val="462455936"/>
      </c:barChart>
      <c:catAx>
        <c:axId val="462449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2455936"/>
        <c:crosses val="autoZero"/>
        <c:auto val="1"/>
        <c:lblAlgn val="ctr"/>
        <c:lblOffset val="100"/>
        <c:noMultiLvlLbl val="0"/>
      </c:catAx>
      <c:valAx>
        <c:axId val="462455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2449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39B14A"/>
            </a:solidFill>
            <a:ln>
              <a:noFill/>
            </a:ln>
            <a:effectLst>
              <a:glow rad="63500">
                <a:srgbClr val="39B14A">
                  <a:alpha val="25000"/>
                </a:srgbClr>
              </a:glow>
              <a:outerShdw blurRad="50800" dist="50800" dir="5400000" sx="101000" sy="101000" algn="ctr" rotWithShape="0">
                <a:srgbClr val="39B14A"/>
              </a:outerShdw>
            </a:effectLst>
            <a:scene3d>
              <a:camera prst="orthographicFront"/>
              <a:lightRig rig="threePt" dir="t"/>
            </a:scene3d>
            <a:sp3d>
              <a:bevelT w="114300" h="3175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1'!$A$3:$A$6</c:f>
              <c:strCache>
                <c:ptCount val="4"/>
                <c:pt idx="0">
                  <c:v>0-10 minutes</c:v>
                </c:pt>
                <c:pt idx="1">
                  <c:v>10-20 minutes</c:v>
                </c:pt>
                <c:pt idx="2">
                  <c:v>20-30 minutes</c:v>
                </c:pt>
                <c:pt idx="3">
                  <c:v>30 minutes or more</c:v>
                </c:pt>
              </c:strCache>
            </c:strRef>
          </c:cat>
          <c:val>
            <c:numRef>
              <c:f>'Question 1'!$B$3:$B$6</c:f>
              <c:numCache>
                <c:formatCode>0%</c:formatCode>
                <c:ptCount val="4"/>
                <c:pt idx="0">
                  <c:v>4.779411764705882E-2</c:v>
                </c:pt>
                <c:pt idx="1">
                  <c:v>0.16544117647058823</c:v>
                </c:pt>
                <c:pt idx="2">
                  <c:v>0.22150735294117646</c:v>
                </c:pt>
                <c:pt idx="3">
                  <c:v>0.56525735294117652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19-4CD9-9B09-866B45AA8C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4"/>
        <c:axId val="454280608"/>
        <c:axId val="454284872"/>
      </c:barChart>
      <c:catAx>
        <c:axId val="454280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4284872"/>
        <c:crosses val="autoZero"/>
        <c:auto val="1"/>
        <c:lblAlgn val="ctr"/>
        <c:lblOffset val="100"/>
        <c:noMultiLvlLbl val="0"/>
      </c:catAx>
      <c:valAx>
        <c:axId val="454284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4280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39B14A"/>
            </a:solidFill>
            <a:ln>
              <a:noFill/>
            </a:ln>
            <a:effectLst>
              <a:glow rad="63500">
                <a:srgbClr val="39B14A">
                  <a:alpha val="40000"/>
                </a:srgbClr>
              </a:glow>
              <a:outerShdw blurRad="50800" dist="50800" dir="5400000" sx="101000" sy="101000" algn="ctr" rotWithShape="0">
                <a:srgbClr val="39B14A"/>
              </a:outerShdw>
            </a:effectLst>
            <a:scene3d>
              <a:camera prst="orthographicFront"/>
              <a:lightRig rig="threePt" dir="t"/>
            </a:scene3d>
            <a:sp3d>
              <a:bevelT w="114300" h="31750"/>
            </a:sp3d>
          </c:spPr>
          <c:invertIfNegative val="0"/>
          <c:cat>
            <c:strRef>
              <c:f>'Question 2'!$A$3:$A$8</c:f>
              <c:strCache>
                <c:ptCount val="6"/>
                <c:pt idx="0">
                  <c:v>Walk</c:v>
                </c:pt>
                <c:pt idx="1">
                  <c:v>Bicycle</c:v>
                </c:pt>
                <c:pt idx="2">
                  <c:v>Drive</c:v>
                </c:pt>
                <c:pt idx="3">
                  <c:v>Bus</c:v>
                </c:pt>
                <c:pt idx="4">
                  <c:v>Rideshare  (e.g. Uber/Lyft)</c:v>
                </c:pt>
                <c:pt idx="5">
                  <c:v>Rely on others for rides</c:v>
                </c:pt>
              </c:strCache>
            </c:strRef>
          </c:cat>
          <c:val>
            <c:numRef>
              <c:f>'Question 2'!$N$3:$N$8</c:f>
              <c:numCache>
                <c:formatCode>_(* #,##0_);_(* \(#,##0\);_(* "-"??_);_(@_)</c:formatCode>
                <c:ptCount val="6"/>
                <c:pt idx="0">
                  <c:v>664</c:v>
                </c:pt>
                <c:pt idx="1">
                  <c:v>624</c:v>
                </c:pt>
                <c:pt idx="2">
                  <c:v>1076</c:v>
                </c:pt>
                <c:pt idx="3">
                  <c:v>533</c:v>
                </c:pt>
                <c:pt idx="4">
                  <c:v>548</c:v>
                </c:pt>
                <c:pt idx="5">
                  <c:v>578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F6-44F7-9A98-550D0494D1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4"/>
        <c:axId val="449936488"/>
        <c:axId val="459937312"/>
      </c:barChart>
      <c:catAx>
        <c:axId val="449936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9937312"/>
        <c:crosses val="autoZero"/>
        <c:auto val="1"/>
        <c:lblAlgn val="ctr"/>
        <c:lblOffset val="100"/>
        <c:noMultiLvlLbl val="0"/>
      </c:catAx>
      <c:valAx>
        <c:axId val="459937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9936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39B14A"/>
            </a:solidFill>
            <a:ln>
              <a:noFill/>
            </a:ln>
            <a:effectLst>
              <a:glow rad="63500">
                <a:srgbClr val="39B14A">
                  <a:alpha val="40000"/>
                </a:srgbClr>
              </a:glow>
              <a:outerShdw blurRad="50800" dist="50800" dir="5400000" sx="101000" sy="101000" algn="ctr" rotWithShape="0">
                <a:srgbClr val="39B14A"/>
              </a:outerShdw>
            </a:effectLst>
            <a:scene3d>
              <a:camera prst="orthographicFront"/>
              <a:lightRig rig="threePt" dir="t"/>
            </a:scene3d>
            <a:sp3d>
              <a:bevelT w="114300" h="31750"/>
            </a:sp3d>
          </c:spPr>
          <c:invertIfNegative val="0"/>
          <c:cat>
            <c:strRef>
              <c:f>'Question 3'!$A$3:$A$7</c:f>
              <c:strCache>
                <c:ptCount val="5"/>
                <c:pt idx="0">
                  <c:v>Work</c:v>
                </c:pt>
                <c:pt idx="1">
                  <c:v>School</c:v>
                </c:pt>
                <c:pt idx="2">
                  <c:v>Retail Goods and Services (e.g Shopping, Dining Out)</c:v>
                </c:pt>
                <c:pt idx="3">
                  <c:v>Medical Appointments</c:v>
                </c:pt>
                <c:pt idx="4">
                  <c:v>Visiting friends/family</c:v>
                </c:pt>
              </c:strCache>
            </c:strRef>
          </c:cat>
          <c:val>
            <c:numRef>
              <c:f>'Question 3'!$L$3:$L$7</c:f>
              <c:numCache>
                <c:formatCode>_(* #,##0_);_(* \(#,##0\);_(* "-"??_);_(@_)</c:formatCode>
                <c:ptCount val="5"/>
                <c:pt idx="0">
                  <c:v>866</c:v>
                </c:pt>
                <c:pt idx="1">
                  <c:v>631</c:v>
                </c:pt>
                <c:pt idx="2">
                  <c:v>965</c:v>
                </c:pt>
                <c:pt idx="3">
                  <c:v>849</c:v>
                </c:pt>
                <c:pt idx="4">
                  <c:v>838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70-4D5C-97C6-812E48D02C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4"/>
        <c:axId val="90512840"/>
        <c:axId val="426154584"/>
      </c:barChart>
      <c:catAx>
        <c:axId val="90512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6154584"/>
        <c:crosses val="autoZero"/>
        <c:auto val="1"/>
        <c:lblAlgn val="ctr"/>
        <c:lblOffset val="100"/>
        <c:noMultiLvlLbl val="0"/>
      </c:catAx>
      <c:valAx>
        <c:axId val="426154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512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39B14A"/>
            </a:solidFill>
            <a:ln>
              <a:noFill/>
            </a:ln>
            <a:effectLst>
              <a:glow rad="50800">
                <a:srgbClr val="39B14A">
                  <a:alpha val="25000"/>
                </a:srgbClr>
              </a:glow>
              <a:outerShdw dir="5400000" algn="ctr" rotWithShape="0">
                <a:srgbClr val="39B14A"/>
              </a:outerShdw>
            </a:effectLst>
            <a:scene3d>
              <a:camera prst="orthographicFront"/>
              <a:lightRig rig="threePt" dir="t"/>
            </a:scene3d>
            <a:sp3d>
              <a:bevelT w="114300" h="31750"/>
            </a:sp3d>
          </c:spPr>
          <c:invertIfNegative val="0"/>
          <c:dLbls>
            <c:dLbl>
              <c:idx val="6"/>
              <c:layout>
                <c:manualLayout>
                  <c:x val="-1.3888888888888888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EA2-4799-B9A5-C99FEB0AD774}"/>
                </c:ext>
              </c:extLst>
            </c:dLbl>
            <c:dLbl>
              <c:idx val="9"/>
              <c:layout>
                <c:manualLayout>
                  <c:x val="-8.3333333333333332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EA2-4799-B9A5-C99FEB0AD7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5'!$A$3:$A$15</c:f>
              <c:strCache>
                <c:ptCount val="13"/>
                <c:pt idx="0">
                  <c:v>Roadway design</c:v>
                </c:pt>
                <c:pt idx="1">
                  <c:v>People driving under the influence of alcohol, drugs, medications or other substances</c:v>
                </c:pt>
                <c:pt idx="2">
                  <c:v>Pedestrians and bicyclists sharing the roadway</c:v>
                </c:pt>
                <c:pt idx="3">
                  <c:v>People not wearing seatbelts</c:v>
                </c:pt>
                <c:pt idx="4">
                  <c:v>Aging drivers</c:v>
                </c:pt>
                <c:pt idx="5">
                  <c:v>Motorcyclists</c:v>
                </c:pt>
                <c:pt idx="6">
                  <c:v>Commercial vehicles operating on local roads</c:v>
                </c:pt>
                <c:pt idx="7">
                  <c:v>Speeding and aggressive driving</c:v>
                </c:pt>
                <c:pt idx="8">
                  <c:v>Teen drivers</c:v>
                </c:pt>
                <c:pt idx="9">
                  <c:v>People using cell phones or doing other activities while driving</c:v>
                </c:pt>
                <c:pt idx="10">
                  <c:v>Inadequate roadway lighting or traffic signals</c:v>
                </c:pt>
                <c:pt idx="11">
                  <c:v>Construction or utility work zones</c:v>
                </c:pt>
                <c:pt idx="12">
                  <c:v>People who do not know the “rules of the road”</c:v>
                </c:pt>
              </c:strCache>
            </c:strRef>
          </c:cat>
          <c:val>
            <c:numRef>
              <c:f>'Question 5'!$B$3:$B$15</c:f>
              <c:numCache>
                <c:formatCode>0%</c:formatCode>
                <c:ptCount val="13"/>
                <c:pt idx="0">
                  <c:v>0.1761467889908257</c:v>
                </c:pt>
                <c:pt idx="1">
                  <c:v>0.23027522935779818</c:v>
                </c:pt>
                <c:pt idx="2">
                  <c:v>0.27247706422018347</c:v>
                </c:pt>
                <c:pt idx="3">
                  <c:v>1.1009174311926606E-2</c:v>
                </c:pt>
                <c:pt idx="4">
                  <c:v>0.43027522935779816</c:v>
                </c:pt>
                <c:pt idx="5">
                  <c:v>4.5871559633027525E-2</c:v>
                </c:pt>
                <c:pt idx="6">
                  <c:v>0.14128440366972478</c:v>
                </c:pt>
                <c:pt idx="7">
                  <c:v>0.59266055045871557</c:v>
                </c:pt>
                <c:pt idx="8">
                  <c:v>4.8623853211009177E-2</c:v>
                </c:pt>
                <c:pt idx="9">
                  <c:v>0.6403669724770642</c:v>
                </c:pt>
                <c:pt idx="10">
                  <c:v>0.14587155963302753</c:v>
                </c:pt>
                <c:pt idx="11">
                  <c:v>6.6055045871559637E-2</c:v>
                </c:pt>
                <c:pt idx="12">
                  <c:v>0.40917431192660553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EA2-4799-B9A5-C99FEB0AD7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702716760"/>
        <c:axId val="702715120"/>
      </c:barChart>
      <c:catAx>
        <c:axId val="7027167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2715120"/>
        <c:crosses val="autoZero"/>
        <c:auto val="1"/>
        <c:lblAlgn val="ctr"/>
        <c:lblOffset val="100"/>
        <c:noMultiLvlLbl val="0"/>
      </c:catAx>
      <c:valAx>
        <c:axId val="7027151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2716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572BA"/>
            </a:solidFill>
            <a:ln>
              <a:solidFill>
                <a:srgbClr val="0572BA"/>
              </a:solidFill>
            </a:ln>
            <a:effectLst>
              <a:glow rad="63500">
                <a:srgbClr val="0572BA">
                  <a:alpha val="40000"/>
                </a:srgbClr>
              </a:glow>
              <a:outerShdw blurRad="76200" dist="12700" dir="5400000" sx="99000" sy="99000" algn="ctr" rotWithShape="0">
                <a:srgbClr val="0572BA">
                  <a:alpha val="2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63500" h="3175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7'!$A$3:$A$8</c:f>
              <c:strCache>
                <c:ptCount val="6"/>
                <c:pt idx="0">
                  <c:v>Reducing speeds on major roads through design and traffic signalization strategies</c:v>
                </c:pt>
                <c:pt idx="1">
                  <c:v>Providing better bicycle facilities including wider bicycle lanes and separated bike paths</c:v>
                </c:pt>
                <c:pt idx="2">
                  <c:v>Making major roads safer for pedestrians (e.g. improving intersection design, providing marked crosswalks, better lighting</c:v>
                </c:pt>
                <c:pt idx="3">
                  <c:v>Improving rural roads (e.g. wider shoulders, better signs and pavement markings)</c:v>
                </c:pt>
                <c:pt idx="4">
                  <c:v>Improving roadway lighting</c:v>
                </c:pt>
                <c:pt idx="5">
                  <c:v>Increased traffic enforcement</c:v>
                </c:pt>
              </c:strCache>
            </c:strRef>
          </c:cat>
          <c:val>
            <c:numRef>
              <c:f>'Question 7'!$N$3:$N$8</c:f>
              <c:numCache>
                <c:formatCode>_(* #,##0_);_(* \(#,##0\);_(* "-"??_);_(@_)</c:formatCode>
                <c:ptCount val="6"/>
                <c:pt idx="0">
                  <c:v>976</c:v>
                </c:pt>
                <c:pt idx="1">
                  <c:v>980</c:v>
                </c:pt>
                <c:pt idx="2">
                  <c:v>982</c:v>
                </c:pt>
                <c:pt idx="3">
                  <c:v>988</c:v>
                </c:pt>
                <c:pt idx="4">
                  <c:v>977</c:v>
                </c:pt>
                <c:pt idx="5">
                  <c:v>1031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8E-4DE8-AE9F-70DAEB8B82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462452984"/>
        <c:axId val="462456920"/>
      </c:barChart>
      <c:catAx>
        <c:axId val="4624529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2456920"/>
        <c:crosses val="autoZero"/>
        <c:auto val="1"/>
        <c:lblAlgn val="ctr"/>
        <c:lblOffset val="100"/>
        <c:noMultiLvlLbl val="0"/>
      </c:catAx>
      <c:valAx>
        <c:axId val="4624569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2452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572BA"/>
            </a:solidFill>
            <a:ln>
              <a:noFill/>
            </a:ln>
            <a:effectLst>
              <a:glow rad="63500">
                <a:schemeClr val="accent1">
                  <a:alpha val="25000"/>
                </a:schemeClr>
              </a:glow>
              <a:outerShdw blurRad="50800" dist="50800" dir="5400000" sx="101000" sy="101000" algn="ctr" rotWithShape="0">
                <a:srgbClr val="0572BA"/>
              </a:outerShdw>
            </a:effectLst>
            <a:scene3d>
              <a:camera prst="orthographicFront"/>
              <a:lightRig rig="threePt" dir="t"/>
            </a:scene3d>
            <a:sp3d>
              <a:bevelT w="114300" h="3175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9'!$A$3:$A$7</c:f>
              <c:strCache>
                <c:ptCount val="5"/>
                <c:pt idx="0">
                  <c:v>Daily</c:v>
                </c:pt>
                <c:pt idx="1">
                  <c:v>More than 4 times a week</c:v>
                </c:pt>
                <c:pt idx="2">
                  <c:v>2-4 times a week</c:v>
                </c:pt>
                <c:pt idx="3">
                  <c:v>Once a week</c:v>
                </c:pt>
                <c:pt idx="4">
                  <c:v>Less than once a month</c:v>
                </c:pt>
              </c:strCache>
            </c:strRef>
          </c:cat>
          <c:val>
            <c:numRef>
              <c:f>'Question 9'!$B$3:$B$7</c:f>
              <c:numCache>
                <c:formatCode>0%</c:formatCode>
                <c:ptCount val="5"/>
                <c:pt idx="0">
                  <c:v>0.17037037037037037</c:v>
                </c:pt>
                <c:pt idx="1">
                  <c:v>7.1296296296296302E-2</c:v>
                </c:pt>
                <c:pt idx="2">
                  <c:v>0.1675925925925926</c:v>
                </c:pt>
                <c:pt idx="3">
                  <c:v>0.12222222222222222</c:v>
                </c:pt>
                <c:pt idx="4">
                  <c:v>0.4685185185185185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90-402E-9322-0E5858971C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4"/>
        <c:axId val="431010360"/>
        <c:axId val="431010032"/>
      </c:barChart>
      <c:catAx>
        <c:axId val="431010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1010032"/>
        <c:crosses val="autoZero"/>
        <c:auto val="1"/>
        <c:lblAlgn val="ctr"/>
        <c:lblOffset val="100"/>
        <c:noMultiLvlLbl val="0"/>
      </c:catAx>
      <c:valAx>
        <c:axId val="431010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1010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866141732283459E-2"/>
          <c:y val="4.1666666666666664E-2"/>
          <c:w val="0.88202274715660545"/>
          <c:h val="0.7869284047827355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572BA"/>
            </a:solidFill>
            <a:ln>
              <a:noFill/>
            </a:ln>
            <a:effectLst>
              <a:glow rad="63500">
                <a:schemeClr val="accent1">
                  <a:alpha val="25000"/>
                </a:schemeClr>
              </a:glow>
              <a:outerShdw blurRad="50800" dist="50800" dir="5400000" sx="101000" sy="101000" algn="ctr" rotWithShape="0">
                <a:srgbClr val="0572BA"/>
              </a:outerShdw>
            </a:effectLst>
            <a:scene3d>
              <a:camera prst="orthographicFront"/>
              <a:lightRig rig="threePt" dir="t"/>
            </a:scene3d>
            <a:sp3d>
              <a:bevelT w="114300" h="3175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10'!$A$3:$A$7</c:f>
              <c:strCache>
                <c:ptCount val="5"/>
                <c:pt idx="0">
                  <c:v>Daily</c:v>
                </c:pt>
                <c:pt idx="1">
                  <c:v>More than 4 times a week</c:v>
                </c:pt>
                <c:pt idx="2">
                  <c:v>2-4 times a week</c:v>
                </c:pt>
                <c:pt idx="3">
                  <c:v>Once a week</c:v>
                </c:pt>
                <c:pt idx="4">
                  <c:v>Less than once a month</c:v>
                </c:pt>
              </c:strCache>
            </c:strRef>
          </c:cat>
          <c:val>
            <c:numRef>
              <c:f>'Question 10'!$B$3:$B$7</c:f>
              <c:numCache>
                <c:formatCode>0%</c:formatCode>
                <c:ptCount val="5"/>
                <c:pt idx="0">
                  <c:v>0.26131117266851339</c:v>
                </c:pt>
                <c:pt idx="1">
                  <c:v>8.771929824561403E-2</c:v>
                </c:pt>
                <c:pt idx="2">
                  <c:v>0.18651892890120036</c:v>
                </c:pt>
                <c:pt idx="3">
                  <c:v>0.14866112650046168</c:v>
                </c:pt>
                <c:pt idx="4">
                  <c:v>0.31578947368421051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48-40DA-878D-4CE8719C1B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4"/>
        <c:axId val="462426416"/>
        <c:axId val="462433960"/>
      </c:barChart>
      <c:catAx>
        <c:axId val="462426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2433960"/>
        <c:crosses val="autoZero"/>
        <c:auto val="1"/>
        <c:lblAlgn val="ctr"/>
        <c:lblOffset val="100"/>
        <c:noMultiLvlLbl val="0"/>
      </c:catAx>
      <c:valAx>
        <c:axId val="462433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2426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572BA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glow rad="63500">
                <a:srgbClr val="0572BA">
                  <a:alpha val="40000"/>
                </a:srgbClr>
              </a:glow>
              <a:outerShdw blurRad="50800" dist="50800" dir="5400000" sx="101000" sy="101000" algn="ctr" rotWithShape="0">
                <a:srgbClr val="0572BA"/>
              </a:outerShdw>
            </a:effectLst>
            <a:scene3d>
              <a:camera prst="orthographicFront"/>
              <a:lightRig rig="threePt" dir="t"/>
            </a:scene3d>
            <a:sp3d>
              <a:bevelT w="114300" h="31750"/>
            </a:sp3d>
          </c:spPr>
          <c:invertIfNegative val="0"/>
          <c:dPt>
            <c:idx val="1"/>
            <c:invertIfNegative val="0"/>
            <c:bubble3D val="0"/>
            <c:spPr>
              <a:solidFill>
                <a:srgbClr val="0572BA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glow rad="63500">
                  <a:srgbClr val="0572BA">
                    <a:alpha val="25000"/>
                  </a:srgbClr>
                </a:glow>
                <a:outerShdw blurRad="50800" dist="50800" dir="5400000" sx="101000" sy="101000" algn="ctr" rotWithShape="0">
                  <a:srgbClr val="0572BA"/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h="31750"/>
              </a:sp3d>
            </c:spPr>
            <c:extLst>
              <c:ext xmlns:c16="http://schemas.microsoft.com/office/drawing/2014/chart" uri="{C3380CC4-5D6E-409C-BE32-E72D297353CC}">
                <c16:uniqueId val="{00000001-977F-41FE-A639-80F3D22B15E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11'!$A$3:$A$7</c:f>
              <c:strCache>
                <c:ptCount val="5"/>
                <c:pt idx="0">
                  <c:v>Strongly agree</c:v>
                </c:pt>
                <c:pt idx="1">
                  <c:v>Somewhat agree</c:v>
                </c:pt>
                <c:pt idx="2">
                  <c:v>Somewhat disagree</c:v>
                </c:pt>
                <c:pt idx="3">
                  <c:v>Strongly disagree</c:v>
                </c:pt>
                <c:pt idx="4">
                  <c:v>No opinion</c:v>
                </c:pt>
              </c:strCache>
            </c:strRef>
          </c:cat>
          <c:val>
            <c:numRef>
              <c:f>'Question 11'!$B$3:$B$7</c:f>
              <c:numCache>
                <c:formatCode>0%</c:formatCode>
                <c:ptCount val="5"/>
                <c:pt idx="0">
                  <c:v>3.959484346224678E-2</c:v>
                </c:pt>
                <c:pt idx="1">
                  <c:v>0.16574585635359115</c:v>
                </c:pt>
                <c:pt idx="2">
                  <c:v>0.18139963167587478</c:v>
                </c:pt>
                <c:pt idx="3">
                  <c:v>0.33517495395948432</c:v>
                </c:pt>
                <c:pt idx="4">
                  <c:v>0.27808471454880296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77F-41FE-A639-80F3D22B15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4"/>
        <c:axId val="706018104"/>
        <c:axId val="706016464"/>
      </c:barChart>
      <c:catAx>
        <c:axId val="706018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6016464"/>
        <c:crosses val="autoZero"/>
        <c:auto val="1"/>
        <c:lblAlgn val="ctr"/>
        <c:lblOffset val="100"/>
        <c:noMultiLvlLbl val="0"/>
      </c:catAx>
      <c:valAx>
        <c:axId val="706016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6018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572BA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glow rad="63500">
                <a:srgbClr val="0572BA">
                  <a:alpha val="25000"/>
                </a:srgbClr>
              </a:glow>
              <a:outerShdw blurRad="50800" dist="50800" dir="5400000" sx="101000" sy="101000" algn="ctr" rotWithShape="0">
                <a:srgbClr val="0572BA"/>
              </a:outerShdw>
            </a:effectLst>
            <a:scene3d>
              <a:camera prst="orthographicFront"/>
              <a:lightRig rig="threePt" dir="t"/>
            </a:scene3d>
            <a:sp3d>
              <a:bevelT w="114300" h="3175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12'!$A$3:$A$7</c:f>
              <c:strCache>
                <c:ptCount val="5"/>
                <c:pt idx="0">
                  <c:v>Strongly agree</c:v>
                </c:pt>
                <c:pt idx="1">
                  <c:v>Somewhat agree</c:v>
                </c:pt>
                <c:pt idx="2">
                  <c:v>Somewhat disagree</c:v>
                </c:pt>
                <c:pt idx="3">
                  <c:v>Strongly disagree</c:v>
                </c:pt>
                <c:pt idx="4">
                  <c:v>No opinion</c:v>
                </c:pt>
              </c:strCache>
            </c:strRef>
          </c:cat>
          <c:val>
            <c:numRef>
              <c:f>'Question 12'!$B$3:$B$7</c:f>
              <c:numCache>
                <c:formatCode>0%</c:formatCode>
                <c:ptCount val="5"/>
                <c:pt idx="0">
                  <c:v>0.1429889298892989</c:v>
                </c:pt>
                <c:pt idx="1">
                  <c:v>0.39022140221402213</c:v>
                </c:pt>
                <c:pt idx="2">
                  <c:v>0.17712177121771217</c:v>
                </c:pt>
                <c:pt idx="3">
                  <c:v>0.13929889298892989</c:v>
                </c:pt>
                <c:pt idx="4">
                  <c:v>0.15036900369003689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6E-4DCF-B609-C1E135DE6F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4"/>
        <c:axId val="431006424"/>
        <c:axId val="431012000"/>
      </c:barChart>
      <c:catAx>
        <c:axId val="431006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1012000"/>
        <c:crosses val="autoZero"/>
        <c:auto val="1"/>
        <c:lblAlgn val="ctr"/>
        <c:lblOffset val="100"/>
        <c:noMultiLvlLbl val="0"/>
      </c:catAx>
      <c:valAx>
        <c:axId val="431012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1006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v>Severe Crashes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'[Crash Summary.xlsx]Crash Type'!$B$3:$B$17</c:f>
              <c:strCache>
                <c:ptCount val="15"/>
                <c:pt idx="0">
                  <c:v>Category</c:v>
                </c:pt>
                <c:pt idx="1">
                  <c:v>Pedestrian</c:v>
                </c:pt>
                <c:pt idx="2">
                  <c:v>Run Off Road</c:v>
                </c:pt>
                <c:pt idx="3">
                  <c:v>U-Turn</c:v>
                </c:pt>
                <c:pt idx="4">
                  <c:v>Single Vehicle</c:v>
                </c:pt>
                <c:pt idx="5">
                  <c:v>Hit Non-Fixed Object</c:v>
                </c:pt>
                <c:pt idx="6">
                  <c:v>Head On</c:v>
                </c:pt>
                <c:pt idx="7">
                  <c:v>Bike</c:v>
                </c:pt>
                <c:pt idx="8">
                  <c:v>Right Turn</c:v>
                </c:pt>
                <c:pt idx="9">
                  <c:v>Left Turn</c:v>
                </c:pt>
                <c:pt idx="10">
                  <c:v>Unknown</c:v>
                </c:pt>
                <c:pt idx="11">
                  <c:v>Hit Fixed Object</c:v>
                </c:pt>
                <c:pt idx="12">
                  <c:v>Angle</c:v>
                </c:pt>
                <c:pt idx="13">
                  <c:v>Sideswipe</c:v>
                </c:pt>
                <c:pt idx="14">
                  <c:v>Rear End</c:v>
                </c:pt>
              </c:strCache>
            </c:strRef>
          </c:cat>
          <c:val>
            <c:numRef>
              <c:f>'[Crash Summary.xlsx]Crash Type'!$E$3:$E$17</c:f>
              <c:numCache>
                <c:formatCode>0.0%</c:formatCode>
                <c:ptCount val="15"/>
                <c:pt idx="0" formatCode="General">
                  <c:v>0</c:v>
                </c:pt>
                <c:pt idx="1">
                  <c:v>9.1658084449021626E-2</c:v>
                </c:pt>
                <c:pt idx="2">
                  <c:v>2.6776519052523172E-2</c:v>
                </c:pt>
                <c:pt idx="3">
                  <c:v>1.2358393408856848E-2</c:v>
                </c:pt>
                <c:pt idx="4">
                  <c:v>4.325437693099897E-2</c:v>
                </c:pt>
                <c:pt idx="5">
                  <c:v>5.1493305870236872E-3</c:v>
                </c:pt>
                <c:pt idx="6">
                  <c:v>2.7806385169927908E-2</c:v>
                </c:pt>
                <c:pt idx="7">
                  <c:v>8.6508753861997939E-2</c:v>
                </c:pt>
                <c:pt idx="8">
                  <c:v>1.4418125643666324E-2</c:v>
                </c:pt>
                <c:pt idx="9">
                  <c:v>0.12358393408856849</c:v>
                </c:pt>
                <c:pt idx="10">
                  <c:v>5.8702368692070031E-2</c:v>
                </c:pt>
                <c:pt idx="11">
                  <c:v>0.15242018537590113</c:v>
                </c:pt>
                <c:pt idx="12">
                  <c:v>0.16065911431513905</c:v>
                </c:pt>
                <c:pt idx="13">
                  <c:v>2.7806385169927908E-2</c:v>
                </c:pt>
                <c:pt idx="14">
                  <c:v>0.16889804325437693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74-441F-8CC2-F4BC75DF1503}"/>
            </c:ext>
          </c:extLst>
        </c:ser>
        <c:ser>
          <c:idx val="1"/>
          <c:order val="1"/>
          <c:tx>
            <c:v>All Crashes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'[Crash Summary.xlsx]Crash Type'!$B$3:$B$17</c:f>
              <c:strCache>
                <c:ptCount val="15"/>
                <c:pt idx="0">
                  <c:v>Category</c:v>
                </c:pt>
                <c:pt idx="1">
                  <c:v>Pedestrian</c:v>
                </c:pt>
                <c:pt idx="2">
                  <c:v>Run Off Road</c:v>
                </c:pt>
                <c:pt idx="3">
                  <c:v>U-Turn</c:v>
                </c:pt>
                <c:pt idx="4">
                  <c:v>Single Vehicle</c:v>
                </c:pt>
                <c:pt idx="5">
                  <c:v>Hit Non-Fixed Object</c:v>
                </c:pt>
                <c:pt idx="6">
                  <c:v>Head On</c:v>
                </c:pt>
                <c:pt idx="7">
                  <c:v>Bike</c:v>
                </c:pt>
                <c:pt idx="8">
                  <c:v>Right Turn</c:v>
                </c:pt>
                <c:pt idx="9">
                  <c:v>Left Turn</c:v>
                </c:pt>
                <c:pt idx="10">
                  <c:v>Unknown</c:v>
                </c:pt>
                <c:pt idx="11">
                  <c:v>Hit Fixed Object</c:v>
                </c:pt>
                <c:pt idx="12">
                  <c:v>Angle</c:v>
                </c:pt>
                <c:pt idx="13">
                  <c:v>Sideswipe</c:v>
                </c:pt>
                <c:pt idx="14">
                  <c:v>Rear End</c:v>
                </c:pt>
              </c:strCache>
            </c:strRef>
          </c:cat>
          <c:val>
            <c:numRef>
              <c:f>'[Crash Summary.xlsx]Crash Type'!$F$3:$F$17</c:f>
              <c:numCache>
                <c:formatCode>0.0%</c:formatCode>
                <c:ptCount val="15"/>
                <c:pt idx="0" formatCode="General">
                  <c:v>0</c:v>
                </c:pt>
                <c:pt idx="1">
                  <c:v>8.2586920928440725E-3</c:v>
                </c:pt>
                <c:pt idx="2">
                  <c:v>9.4625830684773194E-3</c:v>
                </c:pt>
                <c:pt idx="3">
                  <c:v>1.0425695848983917E-2</c:v>
                </c:pt>
                <c:pt idx="4">
                  <c:v>1.0859096600211884E-2</c:v>
                </c:pt>
                <c:pt idx="5">
                  <c:v>1.0931330058749879E-2</c:v>
                </c:pt>
                <c:pt idx="6">
                  <c:v>1.2183376673408457E-2</c:v>
                </c:pt>
                <c:pt idx="7">
                  <c:v>1.2713088702687085E-2</c:v>
                </c:pt>
                <c:pt idx="8">
                  <c:v>2.3933352595588944E-2</c:v>
                </c:pt>
                <c:pt idx="9">
                  <c:v>5.5716074352306653E-2</c:v>
                </c:pt>
                <c:pt idx="10">
                  <c:v>5.9399980737744391E-2</c:v>
                </c:pt>
                <c:pt idx="11">
                  <c:v>7.9625349128382927E-2</c:v>
                </c:pt>
                <c:pt idx="12">
                  <c:v>0.1101319464509294</c:v>
                </c:pt>
                <c:pt idx="13">
                  <c:v>0.12385630357314842</c:v>
                </c:pt>
                <c:pt idx="14">
                  <c:v>0.47250313011653666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74-441F-8CC2-F4BC75DF15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742636976"/>
        <c:axId val="742637304"/>
      </c:barChart>
      <c:catAx>
        <c:axId val="7426369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637304"/>
        <c:crosses val="autoZero"/>
        <c:auto val="1"/>
        <c:lblAlgn val="ctr"/>
        <c:lblOffset val="100"/>
        <c:noMultiLvlLbl val="0"/>
      </c:catAx>
      <c:valAx>
        <c:axId val="742637304"/>
        <c:scaling>
          <c:orientation val="minMax"/>
          <c:max val="0.2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636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572BA"/>
            </a:solidFill>
            <a:ln>
              <a:noFill/>
            </a:ln>
            <a:effectLst>
              <a:glow rad="63500">
                <a:srgbClr val="0572BA">
                  <a:alpha val="25000"/>
                </a:srgbClr>
              </a:glow>
              <a:outerShdw blurRad="50800" dist="50800" dir="5400000" sx="101000" sy="101000" algn="ctr" rotWithShape="0">
                <a:srgbClr val="0572BA"/>
              </a:outerShdw>
            </a:effectLst>
            <a:scene3d>
              <a:camera prst="orthographicFront"/>
              <a:lightRig rig="threePt" dir="t"/>
            </a:scene3d>
            <a:sp3d>
              <a:bevelT w="114300" h="3175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13'!$A$3:$A$7</c:f>
              <c:strCache>
                <c:ptCount val="5"/>
                <c:pt idx="0">
                  <c:v>Strongly agree</c:v>
                </c:pt>
                <c:pt idx="1">
                  <c:v>Somewhat agree</c:v>
                </c:pt>
                <c:pt idx="2">
                  <c:v>Somewhat disagree</c:v>
                </c:pt>
                <c:pt idx="3">
                  <c:v>Strongly disagree</c:v>
                </c:pt>
                <c:pt idx="4">
                  <c:v>No opinion</c:v>
                </c:pt>
              </c:strCache>
            </c:strRef>
          </c:cat>
          <c:val>
            <c:numRef>
              <c:f>'Question 13'!$B$3:$B$7</c:f>
              <c:numCache>
                <c:formatCode>0%</c:formatCode>
                <c:ptCount val="5"/>
                <c:pt idx="0">
                  <c:v>9.4756209751609935E-2</c:v>
                </c:pt>
                <c:pt idx="1">
                  <c:v>0.35510579576816925</c:v>
                </c:pt>
                <c:pt idx="2">
                  <c:v>0.24011039558417663</c:v>
                </c:pt>
                <c:pt idx="3">
                  <c:v>0.24471021159153633</c:v>
                </c:pt>
                <c:pt idx="4">
                  <c:v>6.5317387304507826E-2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B0-424C-AB65-290F1881BE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4"/>
        <c:axId val="430417664"/>
        <c:axId val="430418320"/>
      </c:barChart>
      <c:catAx>
        <c:axId val="430417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0418320"/>
        <c:crosses val="autoZero"/>
        <c:auto val="1"/>
        <c:lblAlgn val="ctr"/>
        <c:lblOffset val="100"/>
        <c:noMultiLvlLbl val="0"/>
      </c:catAx>
      <c:valAx>
        <c:axId val="430418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0417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39B14A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glow rad="63500">
                <a:srgbClr val="39B14A">
                  <a:alpha val="25000"/>
                </a:srgbClr>
              </a:glow>
              <a:outerShdw blurRad="50800" dist="50800" dir="5400000" sx="101000" sy="101000" algn="ctr" rotWithShape="0">
                <a:srgbClr val="39B14A"/>
              </a:outerShdw>
              <a:softEdge rad="76200"/>
            </a:effectLst>
            <a:scene3d>
              <a:camera prst="orthographicFront"/>
              <a:lightRig rig="threePt" dir="t"/>
            </a:scene3d>
            <a:sp3d>
              <a:bevelT w="114300" h="3175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14'!$A$3:$A$7</c:f>
              <c:strCache>
                <c:ptCount val="5"/>
                <c:pt idx="0">
                  <c:v>Strongly Agree</c:v>
                </c:pt>
                <c:pt idx="1">
                  <c:v>Somewhat Agree</c:v>
                </c:pt>
                <c:pt idx="2">
                  <c:v>Somewhat Disagree</c:v>
                </c:pt>
                <c:pt idx="3">
                  <c:v>Strongly Disagree</c:v>
                </c:pt>
                <c:pt idx="4">
                  <c:v>No Opinion</c:v>
                </c:pt>
              </c:strCache>
            </c:strRef>
          </c:cat>
          <c:val>
            <c:numRef>
              <c:f>'Question 14'!$B$3:$B$7</c:f>
              <c:numCache>
                <c:formatCode>0%</c:formatCode>
                <c:ptCount val="5"/>
                <c:pt idx="0">
                  <c:v>5.6932966023875112E-2</c:v>
                </c:pt>
                <c:pt idx="1">
                  <c:v>0.32139577594123048</c:v>
                </c:pt>
                <c:pt idx="2">
                  <c:v>0.30762167125803491</c:v>
                </c:pt>
                <c:pt idx="3">
                  <c:v>0.24793388429752067</c:v>
                </c:pt>
                <c:pt idx="4">
                  <c:v>6.6115702479338845E-2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AB-4E98-B237-D7F193CDA9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4"/>
        <c:axId val="430419960"/>
        <c:axId val="430410448"/>
      </c:barChart>
      <c:catAx>
        <c:axId val="430419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0410448"/>
        <c:crosses val="autoZero"/>
        <c:auto val="1"/>
        <c:lblAlgn val="ctr"/>
        <c:lblOffset val="100"/>
        <c:noMultiLvlLbl val="0"/>
      </c:catAx>
      <c:valAx>
        <c:axId val="430410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0419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39B14A"/>
            </a:solidFill>
            <a:ln>
              <a:noFill/>
            </a:ln>
            <a:effectLst>
              <a:outerShdw blurRad="76200" dist="12700" dir="5400000" sx="99000" sy="99000" algn="ctr" rotWithShape="0">
                <a:srgbClr val="39B14A">
                  <a:alpha val="7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63500" h="3175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16'!$A$3:$A$12</c:f>
              <c:strCache>
                <c:ptCount val="10"/>
                <c:pt idx="0">
                  <c:v>More bicycle lanes</c:v>
                </c:pt>
                <c:pt idx="1">
                  <c:v>More bicycle lanes that are physically separated from vehicle traffic</c:v>
                </c:pt>
                <c:pt idx="2">
                  <c:v>More multi-use paths</c:v>
                </c:pt>
                <c:pt idx="3">
                  <c:v>More low-speed neighborhood routes</c:v>
                </c:pt>
                <c:pt idx="4">
                  <c:v>Make it easier to cross highways and high-speed streets</c:v>
                </c:pt>
                <c:pt idx="5">
                  <c:v>More convenient and available bicycle parking</c:v>
                </c:pt>
                <c:pt idx="6">
                  <c:v>Start a bicycle sharing program</c:v>
                </c:pt>
                <c:pt idx="7">
                  <c:v>More education for motorists and bicyclists about sharing the roadway</c:v>
                </c:pt>
                <c:pt idx="8">
                  <c:v>Better enforcement of speed limits</c:v>
                </c:pt>
                <c:pt idx="9">
                  <c:v>Reducing distracted driving</c:v>
                </c:pt>
              </c:strCache>
            </c:strRef>
          </c:cat>
          <c:val>
            <c:numRef>
              <c:f>'Question 16'!$B$3:$B$12</c:f>
              <c:numCache>
                <c:formatCode>0%</c:formatCode>
                <c:ptCount val="10"/>
                <c:pt idx="0">
                  <c:v>0.204739336492891</c:v>
                </c:pt>
                <c:pt idx="1">
                  <c:v>0.70426540284360195</c:v>
                </c:pt>
                <c:pt idx="2">
                  <c:v>0.29668246445497631</c:v>
                </c:pt>
                <c:pt idx="3">
                  <c:v>0.11658767772511848</c:v>
                </c:pt>
                <c:pt idx="4">
                  <c:v>0.31848341232227489</c:v>
                </c:pt>
                <c:pt idx="5">
                  <c:v>5.4028436018957349E-2</c:v>
                </c:pt>
                <c:pt idx="6">
                  <c:v>4.2654028436018961E-2</c:v>
                </c:pt>
                <c:pt idx="7">
                  <c:v>0.25308056872037915</c:v>
                </c:pt>
                <c:pt idx="8">
                  <c:v>0.23791469194312795</c:v>
                </c:pt>
                <c:pt idx="9">
                  <c:v>0.45213270142180095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06-4EFF-A3F6-08D93129F9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709477944"/>
        <c:axId val="709478272"/>
      </c:barChart>
      <c:catAx>
        <c:axId val="7094779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9478272"/>
        <c:crosses val="autoZero"/>
        <c:auto val="1"/>
        <c:lblAlgn val="ctr"/>
        <c:lblOffset val="100"/>
        <c:noMultiLvlLbl val="0"/>
      </c:catAx>
      <c:valAx>
        <c:axId val="7094782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9477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Age!$E$4</c:f>
              <c:strCache>
                <c:ptCount val="1"/>
                <c:pt idx="0">
                  <c:v>Percent of Crashes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Age!$B$5:$B$20</c:f>
              <c:strCache>
                <c:ptCount val="16"/>
                <c:pt idx="0">
                  <c:v>85+</c:v>
                </c:pt>
                <c:pt idx="1">
                  <c:v>80-84</c:v>
                </c:pt>
                <c:pt idx="2">
                  <c:v>75-79</c:v>
                </c:pt>
                <c:pt idx="3">
                  <c:v>70-74</c:v>
                </c:pt>
                <c:pt idx="4">
                  <c:v>65-69</c:v>
                </c:pt>
                <c:pt idx="5">
                  <c:v>60-64</c:v>
                </c:pt>
                <c:pt idx="6">
                  <c:v>55-59</c:v>
                </c:pt>
                <c:pt idx="7">
                  <c:v>50-54</c:v>
                </c:pt>
                <c:pt idx="8">
                  <c:v>45-49</c:v>
                </c:pt>
                <c:pt idx="9">
                  <c:v>40-44</c:v>
                </c:pt>
                <c:pt idx="10">
                  <c:v>35-39</c:v>
                </c:pt>
                <c:pt idx="11">
                  <c:v>30-34</c:v>
                </c:pt>
                <c:pt idx="12">
                  <c:v>25-29</c:v>
                </c:pt>
                <c:pt idx="13">
                  <c:v>20-24</c:v>
                </c:pt>
                <c:pt idx="14">
                  <c:v>15-19</c:v>
                </c:pt>
                <c:pt idx="15">
                  <c:v>14 and Under</c:v>
                </c:pt>
              </c:strCache>
            </c:strRef>
          </c:cat>
          <c:val>
            <c:numRef>
              <c:f>Age!$E$5:$E$20</c:f>
              <c:numCache>
                <c:formatCode>0.0%</c:formatCode>
                <c:ptCount val="16"/>
                <c:pt idx="0">
                  <c:v>2.5427272252129828E-2</c:v>
                </c:pt>
                <c:pt idx="1">
                  <c:v>2.6132859457481838E-2</c:v>
                </c:pt>
                <c:pt idx="2">
                  <c:v>3.6481471802644647E-2</c:v>
                </c:pt>
                <c:pt idx="3">
                  <c:v>4.2753358072440288E-2</c:v>
                </c:pt>
                <c:pt idx="4">
                  <c:v>4.9547901531385566E-2</c:v>
                </c:pt>
                <c:pt idx="5">
                  <c:v>5.3206501855433019E-2</c:v>
                </c:pt>
                <c:pt idx="6">
                  <c:v>6.5750274395024302E-2</c:v>
                </c:pt>
                <c:pt idx="7">
                  <c:v>7.1917629226990021E-2</c:v>
                </c:pt>
                <c:pt idx="8">
                  <c:v>7.1290440600010455E-2</c:v>
                </c:pt>
                <c:pt idx="9">
                  <c:v>6.7318245962473211E-2</c:v>
                </c:pt>
                <c:pt idx="10">
                  <c:v>7.5680760988867404E-2</c:v>
                </c:pt>
                <c:pt idx="11">
                  <c:v>8.702242199341452E-2</c:v>
                </c:pt>
                <c:pt idx="12">
                  <c:v>0.10411331207860765</c:v>
                </c:pt>
                <c:pt idx="13">
                  <c:v>0.12726702555793654</c:v>
                </c:pt>
                <c:pt idx="14">
                  <c:v>9.5123608425233888E-2</c:v>
                </c:pt>
                <c:pt idx="15">
                  <c:v>9.6691579992682795E-4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2E-403B-AEFC-EDBB9574A919}"/>
            </c:ext>
          </c:extLst>
        </c:ser>
        <c:ser>
          <c:idx val="1"/>
          <c:order val="1"/>
          <c:tx>
            <c:strRef>
              <c:f>Age!$F$4</c:f>
              <c:strCache>
                <c:ptCount val="1"/>
                <c:pt idx="0">
                  <c:v>Percent of Population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Age!$B$5:$B$20</c:f>
              <c:strCache>
                <c:ptCount val="16"/>
                <c:pt idx="0">
                  <c:v>85+</c:v>
                </c:pt>
                <c:pt idx="1">
                  <c:v>80-84</c:v>
                </c:pt>
                <c:pt idx="2">
                  <c:v>75-79</c:v>
                </c:pt>
                <c:pt idx="3">
                  <c:v>70-74</c:v>
                </c:pt>
                <c:pt idx="4">
                  <c:v>65-69</c:v>
                </c:pt>
                <c:pt idx="5">
                  <c:v>60-64</c:v>
                </c:pt>
                <c:pt idx="6">
                  <c:v>55-59</c:v>
                </c:pt>
                <c:pt idx="7">
                  <c:v>50-54</c:v>
                </c:pt>
                <c:pt idx="8">
                  <c:v>45-49</c:v>
                </c:pt>
                <c:pt idx="9">
                  <c:v>40-44</c:v>
                </c:pt>
                <c:pt idx="10">
                  <c:v>35-39</c:v>
                </c:pt>
                <c:pt idx="11">
                  <c:v>30-34</c:v>
                </c:pt>
                <c:pt idx="12">
                  <c:v>25-29</c:v>
                </c:pt>
                <c:pt idx="13">
                  <c:v>20-24</c:v>
                </c:pt>
                <c:pt idx="14">
                  <c:v>15-19</c:v>
                </c:pt>
                <c:pt idx="15">
                  <c:v>14 and Under</c:v>
                </c:pt>
              </c:strCache>
            </c:strRef>
          </c:cat>
          <c:val>
            <c:numRef>
              <c:f>Age!$F$5:$F$20</c:f>
              <c:numCache>
                <c:formatCode>0.0%</c:formatCode>
                <c:ptCount val="16"/>
                <c:pt idx="0">
                  <c:v>4.8265731013929107E-2</c:v>
                </c:pt>
                <c:pt idx="1">
                  <c:v>4.6305298979095771E-2</c:v>
                </c:pt>
                <c:pt idx="2">
                  <c:v>6.9904461964448009E-2</c:v>
                </c:pt>
                <c:pt idx="3">
                  <c:v>7.7732979645325606E-2</c:v>
                </c:pt>
                <c:pt idx="4">
                  <c:v>8.1350003170510027E-2</c:v>
                </c:pt>
                <c:pt idx="5">
                  <c:v>7.0765783855762932E-2</c:v>
                </c:pt>
                <c:pt idx="6">
                  <c:v>6.3711399040392303E-2</c:v>
                </c:pt>
                <c:pt idx="7">
                  <c:v>5.9111517406100059E-2</c:v>
                </c:pt>
                <c:pt idx="8">
                  <c:v>5.4746781932320181E-2</c:v>
                </c:pt>
                <c:pt idx="9">
                  <c:v>4.7887911902094647E-2</c:v>
                </c:pt>
                <c:pt idx="10">
                  <c:v>4.8440109065545009E-2</c:v>
                </c:pt>
                <c:pt idx="11">
                  <c:v>4.7909048635623848E-2</c:v>
                </c:pt>
                <c:pt idx="12">
                  <c:v>4.664084462387183E-2</c:v>
                </c:pt>
                <c:pt idx="13">
                  <c:v>4.4479613620511088E-2</c:v>
                </c:pt>
                <c:pt idx="14">
                  <c:v>5.2963370040793899E-2</c:v>
                </c:pt>
                <c:pt idx="15">
                  <c:v>0.13978514510367568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2E-403B-AEFC-EDBB9574A9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42365984"/>
        <c:axId val="742366968"/>
      </c:barChart>
      <c:catAx>
        <c:axId val="7423659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366968"/>
        <c:crosses val="autoZero"/>
        <c:auto val="1"/>
        <c:lblAlgn val="ctr"/>
        <c:lblOffset val="100"/>
        <c:noMultiLvlLbl val="0"/>
      </c:catAx>
      <c:valAx>
        <c:axId val="742366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365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'Temporal Trends'!$C$18:$C$22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'Temporal Trends'!$D$18:$D$22</c:f>
              <c:numCache>
                <c:formatCode>General</c:formatCode>
                <c:ptCount val="5"/>
                <c:pt idx="0">
                  <c:v>7633</c:v>
                </c:pt>
                <c:pt idx="1">
                  <c:v>8406</c:v>
                </c:pt>
                <c:pt idx="2">
                  <c:v>8926</c:v>
                </c:pt>
                <c:pt idx="3">
                  <c:v>8123</c:v>
                </c:pt>
                <c:pt idx="4">
                  <c:v>8444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2F-4AD8-AE4B-C62F1F90CD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4624152"/>
        <c:axId val="405560512"/>
      </c:barChart>
      <c:catAx>
        <c:axId val="404624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560512"/>
        <c:crosses val="autoZero"/>
        <c:auto val="1"/>
        <c:lblAlgn val="ctr"/>
        <c:lblOffset val="100"/>
        <c:noMultiLvlLbl val="0"/>
      </c:catAx>
      <c:valAx>
        <c:axId val="405560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4624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'Temporal Trends'!$C$2:$C$13</c:f>
              <c:strCache>
                <c:ptCount val="12"/>
                <c:pt idx="0">
                  <c:v>Jul</c:v>
                </c:pt>
                <c:pt idx="1">
                  <c:v>Aug</c:v>
                </c:pt>
                <c:pt idx="2">
                  <c:v>Sep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</c:v>
                </c:pt>
              </c:strCache>
            </c:strRef>
          </c:cat>
          <c:val>
            <c:numRef>
              <c:f>'Temporal Trends'!$E$2:$E$13</c:f>
              <c:numCache>
                <c:formatCode>General</c:formatCode>
                <c:ptCount val="12"/>
                <c:pt idx="0">
                  <c:v>570</c:v>
                </c:pt>
                <c:pt idx="1">
                  <c:v>627</c:v>
                </c:pt>
                <c:pt idx="2">
                  <c:v>614</c:v>
                </c:pt>
                <c:pt idx="3">
                  <c:v>790</c:v>
                </c:pt>
                <c:pt idx="4">
                  <c:v>708</c:v>
                </c:pt>
                <c:pt idx="5">
                  <c:v>737</c:v>
                </c:pt>
                <c:pt idx="6">
                  <c:v>818</c:v>
                </c:pt>
                <c:pt idx="7">
                  <c:v>725</c:v>
                </c:pt>
                <c:pt idx="8">
                  <c:v>852</c:v>
                </c:pt>
                <c:pt idx="9">
                  <c:v>737</c:v>
                </c:pt>
                <c:pt idx="10">
                  <c:v>678</c:v>
                </c:pt>
                <c:pt idx="11">
                  <c:v>571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6A-424C-A026-60D7704D71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3586336"/>
        <c:axId val="403583056"/>
      </c:barChart>
      <c:catAx>
        <c:axId val="403586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3583056"/>
        <c:crosses val="autoZero"/>
        <c:auto val="1"/>
        <c:lblAlgn val="ctr"/>
        <c:lblOffset val="100"/>
        <c:noMultiLvlLbl val="0"/>
      </c:catAx>
      <c:valAx>
        <c:axId val="40358305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3586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558603586092715"/>
          <c:y val="0.35932272974623997"/>
          <c:w val="0.34065934065934067"/>
          <c:h val="0.33898361192997206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208-46DE-8A40-329F4079261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208-46DE-8A40-329F4079261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208-46DE-8A40-329F4079261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208-46DE-8A40-329F40792615}"/>
              </c:ext>
            </c:extLst>
          </c:dPt>
          <c:dPt>
            <c:idx val="4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208-46DE-8A40-329F4079261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208-46DE-8A40-329F4079261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'Collier County'!$A$84:$A$89</c:f>
              <c:strCache>
                <c:ptCount val="6"/>
                <c:pt idx="0">
                  <c:v>Exceeding Posted Speed</c:v>
                </c:pt>
                <c:pt idx="1">
                  <c:v>Disregard Traffic Control Device</c:v>
                </c:pt>
                <c:pt idx="2">
                  <c:v>Disregard Traffic Signal</c:v>
                </c:pt>
                <c:pt idx="3">
                  <c:v>Driving with Revoked or Suspsended License (without knowledge)</c:v>
                </c:pt>
                <c:pt idx="4">
                  <c:v>Failure to Yield ROW</c:v>
                </c:pt>
                <c:pt idx="5">
                  <c:v>All Other (&lt; 5%)</c:v>
                </c:pt>
              </c:strCache>
            </c:strRef>
          </c:cat>
          <c:val>
            <c:numRef>
              <c:f>'Collier County'!$B$84:$B$89</c:f>
              <c:numCache>
                <c:formatCode>[$-10409]#,##0;\(#,##0\)</c:formatCode>
                <c:ptCount val="6"/>
                <c:pt idx="0">
                  <c:v>12427.6</c:v>
                </c:pt>
                <c:pt idx="1">
                  <c:v>2182</c:v>
                </c:pt>
                <c:pt idx="2">
                  <c:v>1480.4</c:v>
                </c:pt>
                <c:pt idx="3">
                  <c:v>1154.4000000000001</c:v>
                </c:pt>
                <c:pt idx="4">
                  <c:v>1053.2</c:v>
                </c:pt>
                <c:pt idx="5">
                  <c:v>3849.6666666666656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208-46DE-8A40-329F40792615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E208-46DE-8A40-329F4079261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E208-46DE-8A40-329F4079261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E208-46DE-8A40-329F4079261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E208-46DE-8A40-329F4079261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6-E208-46DE-8A40-329F4079261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8-E208-46DE-8A40-329F40792615}"/>
              </c:ext>
            </c:extLst>
          </c:dPt>
          <c:cat>
            <c:strRef>
              <c:f>'Collier County'!$A$84:$A$89</c:f>
              <c:strCache>
                <c:ptCount val="6"/>
                <c:pt idx="0">
                  <c:v>Exceeding Posted Speed</c:v>
                </c:pt>
                <c:pt idx="1">
                  <c:v>Disregard Traffic Control Device</c:v>
                </c:pt>
                <c:pt idx="2">
                  <c:v>Disregard Traffic Signal</c:v>
                </c:pt>
                <c:pt idx="3">
                  <c:v>Driving with Revoked or Suspsended License (without knowledge)</c:v>
                </c:pt>
                <c:pt idx="4">
                  <c:v>Failure to Yield ROW</c:v>
                </c:pt>
                <c:pt idx="5">
                  <c:v>All Other (&lt; 5%)</c:v>
                </c:pt>
              </c:strCache>
            </c:strRef>
          </c:cat>
          <c:val>
            <c:numRef>
              <c:f>'Collier County'!$C$84:$C$89</c:f>
              <c:numCache>
                <c:formatCode>0%</c:formatCode>
                <c:ptCount val="6"/>
                <c:pt idx="0">
                  <c:v>0.5611347073679519</c:v>
                </c:pt>
                <c:pt idx="1">
                  <c:v>9.8522315771095881E-2</c:v>
                </c:pt>
                <c:pt idx="2">
                  <c:v>6.6843463000701347E-2</c:v>
                </c:pt>
                <c:pt idx="3">
                  <c:v>5.2123813623351549E-2</c:v>
                </c:pt>
                <c:pt idx="4">
                  <c:v>4.7554400994554623E-2</c:v>
                </c:pt>
                <c:pt idx="5">
                  <c:v>0.17382129924234432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E208-46DE-8A40-329F407926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9164424794869754E-2"/>
          <c:y val="0.69302003267224532"/>
          <c:w val="0.87542315415577843"/>
          <c:h val="0.26809577689796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669134974498214"/>
          <c:y val="1.9191776071642592E-2"/>
          <c:w val="0.46826268656932613"/>
          <c:h val="0.46442948777693793"/>
        </c:manualLayout>
      </c:layout>
      <c:pieChart>
        <c:varyColors val="1"/>
        <c:ser>
          <c:idx val="0"/>
          <c:order val="0"/>
          <c:spPr>
            <a:effectLst>
              <a:softEdge rad="0"/>
            </a:effectLst>
            <a:scene3d>
              <a:camera prst="orthographicFront"/>
              <a:lightRig rig="threePt" dir="t"/>
            </a:scene3d>
            <a:sp3d/>
          </c:spPr>
          <c:dPt>
            <c:idx val="0"/>
            <c:bubble3D val="0"/>
            <c:spPr>
              <a:solidFill>
                <a:srgbClr val="0572BA"/>
              </a:solidFill>
              <a:ln w="19050">
                <a:solidFill>
                  <a:schemeClr val="lt1"/>
                </a:solidFill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1-5845-4C4F-A989-E0DFF0455655}"/>
              </c:ext>
            </c:extLst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3-5845-4C4F-A989-E0DFF0455655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5-5845-4C4F-A989-E0DFF0455655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7-5845-4C4F-A989-E0DFF0455655}"/>
              </c:ext>
            </c:extLst>
          </c:dPt>
          <c:dLbls>
            <c:dLbl>
              <c:idx val="0"/>
              <c:spPr>
                <a:solidFill>
                  <a:srgbClr val="E7E6E6">
                    <a:alpha val="60000"/>
                  </a:srgbClr>
                </a:solidFill>
                <a:ln>
                  <a:solidFill>
                    <a:srgbClr val="00B050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845-4C4F-A989-E0DFF0455655}"/>
                </c:ext>
              </c:extLst>
            </c:dLbl>
            <c:spPr>
              <a:solidFill>
                <a:srgbClr val="E7E6E6">
                  <a:alpha val="60000"/>
                </a:srgbClr>
              </a:solidFill>
              <a:ln>
                <a:solidFill>
                  <a:srgbClr val="0572BA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'Tot by LEA'!$A$4:$A$7</c:f>
              <c:strCache>
                <c:ptCount val="4"/>
                <c:pt idx="0">
                  <c:v>Florida Highway Patrol</c:v>
                </c:pt>
                <c:pt idx="1">
                  <c:v>City Police Department</c:v>
                </c:pt>
                <c:pt idx="2">
                  <c:v>Sheriff's Office</c:v>
                </c:pt>
                <c:pt idx="3">
                  <c:v>Other</c:v>
                </c:pt>
              </c:strCache>
            </c:strRef>
          </c:cat>
          <c:val>
            <c:numRef>
              <c:f>'Tot by LEA'!$M$4:$M$7</c:f>
              <c:numCache>
                <c:formatCode>0%</c:formatCode>
                <c:ptCount val="4"/>
                <c:pt idx="0">
                  <c:v>0.38970426221402965</c:v>
                </c:pt>
                <c:pt idx="1">
                  <c:v>0.15487674457348302</c:v>
                </c:pt>
                <c:pt idx="2">
                  <c:v>0.44662693401118891</c:v>
                </c:pt>
                <c:pt idx="3">
                  <c:v>8.7920592012983873E-3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845-4C4F-A989-E0DFF04556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52708852719390575"/>
          <c:y val="0.5221750583771555"/>
          <c:w val="0.40964416279931709"/>
          <c:h val="0.309055117049721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0.30572</cdr:x>
      <cdr:y>0.16989</cdr:y>
    </cdr:from>
    <cdr:to>
      <cdr:x>0.68888</cdr:x>
      <cdr:y>0.74725</cdr:y>
    </cdr:to>
    <cdr:sp macro="" textlink="">
      <cdr:nvSpPr>
        <cdr:cNvPr id="2" name="Oval 1">
          <a:extLst xmlns:a="http://schemas.openxmlformats.org/drawingml/2006/main">
            <a:ext uri="{FF2B5EF4-FFF2-40B4-BE49-F238E27FC236}">
              <a16:creationId xmlns:a16="http://schemas.microsoft.com/office/drawing/2014/main" id="{F082C049-0FD0-4E38-8AEF-C702CAB059A5}"/>
            </a:ext>
          </a:extLst>
        </cdr:cNvPr>
        <cdr:cNvSpPr/>
      </cdr:nvSpPr>
      <cdr:spPr>
        <a:xfrm xmlns:a="http://schemas.openxmlformats.org/drawingml/2006/main">
          <a:off x="2371123" y="874484"/>
          <a:ext cx="2971800" cy="297180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810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0.36467</cdr:x>
      <cdr:y>0.25872</cdr:y>
    </cdr:from>
    <cdr:to>
      <cdr:x>0.62993</cdr:x>
      <cdr:y>0.65843</cdr:y>
    </cdr:to>
    <cdr:sp macro="" textlink="">
      <cdr:nvSpPr>
        <cdr:cNvPr id="3" name="Oval 2">
          <a:extLst xmlns:a="http://schemas.openxmlformats.org/drawingml/2006/main">
            <a:ext uri="{FF2B5EF4-FFF2-40B4-BE49-F238E27FC236}">
              <a16:creationId xmlns:a16="http://schemas.microsoft.com/office/drawing/2014/main" id="{2950E81B-8725-4143-B29E-F00EEAED16FF}"/>
            </a:ext>
          </a:extLst>
        </cdr:cNvPr>
        <cdr:cNvSpPr/>
      </cdr:nvSpPr>
      <cdr:spPr>
        <a:xfrm xmlns:a="http://schemas.openxmlformats.org/drawingml/2006/main">
          <a:off x="2828323" y="1331684"/>
          <a:ext cx="2057400" cy="205740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8100">
          <a:solidFill>
            <a:srgbClr val="7030A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0.24677</cdr:x>
      <cdr:y>0.08107</cdr:y>
    </cdr:from>
    <cdr:to>
      <cdr:x>0.74783</cdr:x>
      <cdr:y>0.83608</cdr:y>
    </cdr:to>
    <cdr:sp macro="" textlink="">
      <cdr:nvSpPr>
        <cdr:cNvPr id="4" name="Oval 3">
          <a:extLst xmlns:a="http://schemas.openxmlformats.org/drawingml/2006/main">
            <a:ext uri="{FF2B5EF4-FFF2-40B4-BE49-F238E27FC236}">
              <a16:creationId xmlns:a16="http://schemas.microsoft.com/office/drawing/2014/main" id="{FF07F972-8A34-460B-991B-C6A933D074B5}"/>
            </a:ext>
          </a:extLst>
        </cdr:cNvPr>
        <cdr:cNvSpPr/>
      </cdr:nvSpPr>
      <cdr:spPr>
        <a:xfrm xmlns:a="http://schemas.openxmlformats.org/drawingml/2006/main">
          <a:off x="1913923" y="417284"/>
          <a:ext cx="3886200" cy="388620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8100">
          <a:solidFill>
            <a:srgbClr val="FFC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0C6F3-3D09-458A-8EC7-CAA9670A1711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172644-A812-4D0B-9A54-C4CD7BE8C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360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2F9AFE-7477-4D26-894E-6A9786ACC9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A23212-2920-4050-9EA9-7EF4759774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075" y="2020286"/>
            <a:ext cx="7306963" cy="3177789"/>
          </a:xfrm>
          <a:prstGeom prst="rect">
            <a:avLst/>
          </a:prstGeom>
        </p:spPr>
        <p:txBody>
          <a:bodyPr anchor="ctr"/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346874-5509-42DC-9376-39D404CACD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075" y="5263978"/>
            <a:ext cx="7306963" cy="89174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BFA0F89-D334-44AB-A280-ADF6B5EAB0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Collier County Strategic Highway Safety Plan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EA10ED0-3F15-4BAC-80C0-AE570D3BBE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980036" cy="365125"/>
          </a:xfrm>
          <a:prstGeom prst="rect">
            <a:avLst/>
          </a:prstGeom>
        </p:spPr>
        <p:txBody>
          <a:bodyPr/>
          <a:lstStyle/>
          <a:p>
            <a:fld id="{96DA8732-97A2-453C-8BE8-CFF5C4C05D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008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90261-8C60-45A3-BD9C-F2C5D61DE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6" y="1"/>
            <a:ext cx="10964562" cy="9143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3C7F1E-7A5E-4725-A2C1-C8692D5411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6075" y="1087395"/>
            <a:ext cx="10964561" cy="508956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1C671-330A-464C-89A8-9B21B9E4E7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3B055F-F762-4415-AB7B-BF808BA8667E}" type="datetime1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A1746-5659-4AED-8EF8-46C5D94D8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Strategic Highway Safety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6B3F0-6904-4254-9D30-76CC8D4E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980036" cy="365125"/>
          </a:xfrm>
          <a:prstGeom prst="rect">
            <a:avLst/>
          </a:prstGeom>
        </p:spPr>
        <p:txBody>
          <a:bodyPr/>
          <a:lstStyle/>
          <a:p>
            <a:fld id="{96DA8732-97A2-453C-8BE8-CFF5C4C05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91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F548E9-C87B-4954-A5EA-7D26266C14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D84EB3-E1C9-41B4-8FC4-9998AB9E6E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6A42AC-F198-42BC-89BD-E0F73E5C5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CA53D4-0859-4A0B-B18E-3A51D14EA2F2}" type="datetime1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B5875-88D0-4E91-AFF3-E613F7E24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Strategic Highway Safety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44742-CF1C-4B16-A7F4-2B4B5A517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980036" cy="365125"/>
          </a:xfrm>
          <a:prstGeom prst="rect">
            <a:avLst/>
          </a:prstGeom>
        </p:spPr>
        <p:txBody>
          <a:bodyPr/>
          <a:lstStyle/>
          <a:p>
            <a:fld id="{96DA8732-97A2-453C-8BE8-CFF5C4C05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084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FDDA6-66F8-4FB8-B17D-C0A14A359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6" y="440575"/>
            <a:ext cx="9698331" cy="473825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5C122-71B4-456B-9F90-A20EDF1A1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075" y="1529541"/>
            <a:ext cx="10964561" cy="46474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63DD1-EE40-4602-8077-8F3E528AD0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3BBA0-BFDB-47F6-9487-CC4FBA020E96}" type="datetime1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FC392-1293-4E63-863F-4D49DE5FF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Collier County Local Road Safety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50CB2-247C-4833-8297-C6FA9C875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3040" y="6608142"/>
            <a:ext cx="522111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96DA8732-97A2-453C-8BE8-CFF5C4C05D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146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490D1-CA6E-4AC8-A0C3-2EEB5F0F9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B4518-2D42-43C7-8503-FAC6351D1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8492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3323A-8CC9-496F-A3F7-D5F41F9BB4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CD8F7-F391-43DE-81B4-E665854852D2}" type="datetime1">
              <a:rPr lang="en-US" smtClean="0"/>
              <a:t>9/28/2020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6EF0C-6D99-4CAD-9052-AF2CF4A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Strategic Highway Safety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7F6F3-CCF8-4DE6-8D02-CACC41EAA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980036" cy="365125"/>
          </a:xfrm>
          <a:prstGeom prst="rect">
            <a:avLst/>
          </a:prstGeom>
        </p:spPr>
        <p:txBody>
          <a:bodyPr/>
          <a:lstStyle/>
          <a:p>
            <a:fld id="{96DA8732-97A2-453C-8BE8-CFF5C4C05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84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E0B64-59A8-473A-8F73-1A3AF7058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6" y="1"/>
            <a:ext cx="10964562" cy="9143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4D778-790B-4467-AC6A-24774863F8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6074" y="1029730"/>
            <a:ext cx="5305169" cy="51472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5177FE-414A-4CF8-B873-EF452D9C7D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0757" y="1029729"/>
            <a:ext cx="5305170" cy="51472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C107D1-AF68-4CF1-A316-4B00C259F6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Collier County Strategic Highway Safety Plan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F3822D-429E-4AB6-8CCE-C6BF858F6F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11964" y="6591210"/>
            <a:ext cx="2980036" cy="365125"/>
          </a:xfrm>
          <a:prstGeom prst="rect">
            <a:avLst/>
          </a:prstGeom>
        </p:spPr>
        <p:txBody>
          <a:bodyPr/>
          <a:lstStyle/>
          <a:p>
            <a:fld id="{96DA8732-97A2-453C-8BE8-CFF5C4C05D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0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A0E7-C0E1-43FA-B7D3-D1F362994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6075" y="1081087"/>
            <a:ext cx="5329882" cy="82391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2A22EA-E6B9-4377-BFE1-C7A0F45C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075" y="2001795"/>
            <a:ext cx="5329882" cy="41878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70034D-5253-44C7-AC28-F34BA8BFD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36043" y="1081087"/>
            <a:ext cx="5329882" cy="82391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A5124E-B991-4C10-B3E1-134DDFF48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36043" y="2001795"/>
            <a:ext cx="5329882" cy="41878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B353985-E7FC-4A73-BC11-FD43DA551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6" y="1"/>
            <a:ext cx="10964562" cy="9143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C6370A1-F32D-4E19-AFDC-EA5D28F6FF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Collier County Strategic Highway Safety Plan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FD23FD-7F77-465E-9A62-B87E6A75D4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980036" cy="365125"/>
          </a:xfrm>
          <a:prstGeom prst="rect">
            <a:avLst/>
          </a:prstGeom>
        </p:spPr>
        <p:txBody>
          <a:bodyPr/>
          <a:lstStyle/>
          <a:p>
            <a:fld id="{96DA8732-97A2-453C-8BE8-CFF5C4C05D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294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379AB-3B1B-47A6-8A6B-1A507E281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6" y="1"/>
            <a:ext cx="10964562" cy="9143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CCDF4-9F8D-4A64-BFDB-5A589AEBAC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Collier County Strategic Highway Safety Plan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39727C-0EF8-4DF0-B008-D6EA38335F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980036" cy="365125"/>
          </a:xfrm>
          <a:prstGeom prst="rect">
            <a:avLst/>
          </a:prstGeom>
        </p:spPr>
        <p:txBody>
          <a:bodyPr/>
          <a:lstStyle/>
          <a:p>
            <a:fld id="{96DA8732-97A2-453C-8BE8-CFF5C4C05D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428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5C0CF-6F3F-44C2-9261-1A278C362C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Collier County Strategic Highway Safety Plan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079A1-102B-466F-9AB6-60482874A6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980036" cy="365125"/>
          </a:xfrm>
          <a:prstGeom prst="rect">
            <a:avLst/>
          </a:prstGeom>
        </p:spPr>
        <p:txBody>
          <a:bodyPr/>
          <a:lstStyle/>
          <a:p>
            <a:fld id="{96DA8732-97A2-453C-8BE8-CFF5C4C05D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784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54318-E955-4A4A-A78E-223CB8BE6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792E4-A0F7-4989-ACD2-88807769C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2568D5-1AEF-4253-B1FE-E84AD8A78B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BD58DC-2BF8-42B1-918C-246C33D846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C48133-D1B1-458F-8F84-A4E1E4EB96F6}" type="datetime1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027481-FDF0-4829-AFDE-D4B5D076E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Strategic Highway Safety Plan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7D212-F3F3-40A4-872E-D526E9DE2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980036" cy="365125"/>
          </a:xfrm>
          <a:prstGeom prst="rect">
            <a:avLst/>
          </a:prstGeom>
        </p:spPr>
        <p:txBody>
          <a:bodyPr/>
          <a:lstStyle/>
          <a:p>
            <a:fld id="{96DA8732-97A2-453C-8BE8-CFF5C4C05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01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CD16B-6ED4-4B1B-A1E3-41D9938B5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D63693-CFF8-4758-83C6-9CA1A280D0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9B4E65-8CAC-4EEE-86F4-F07374E04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14A9D8-0905-40D9-A1CC-1632E197F4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E6149B-9384-47C2-ACCE-D1CA1FF21F60}" type="datetime1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E1BFEB-25B0-4FAF-9D51-615A2522A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Strategic Highway Safety Plan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EE322-05E7-4688-9BEA-80356D96E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980036" cy="365125"/>
          </a:xfrm>
          <a:prstGeom prst="rect">
            <a:avLst/>
          </a:prstGeom>
        </p:spPr>
        <p:txBody>
          <a:bodyPr/>
          <a:lstStyle/>
          <a:p>
            <a:fld id="{96DA8732-97A2-453C-8BE8-CFF5C4C05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80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E0F08E7-14E1-4257-A96A-65049DA00E72}"/>
              </a:ext>
            </a:extLst>
          </p:cNvPr>
          <p:cNvSpPr/>
          <p:nvPr userDrawn="1"/>
        </p:nvSpPr>
        <p:spPr>
          <a:xfrm>
            <a:off x="0" y="6626146"/>
            <a:ext cx="12192000" cy="2600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EAC45-F818-44C9-9DA2-A2BB2EE29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713" y="6673820"/>
            <a:ext cx="7527325" cy="1999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Collier County Local Road Safety Plan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2EE00E-AE62-4683-9069-4F5ECA13FE95}"/>
              </a:ext>
            </a:extLst>
          </p:cNvPr>
          <p:cNvGrpSpPr/>
          <p:nvPr userDrawn="1"/>
        </p:nvGrpSpPr>
        <p:grpSpPr>
          <a:xfrm>
            <a:off x="0" y="4"/>
            <a:ext cx="12192000" cy="888394"/>
            <a:chOff x="0" y="2"/>
            <a:chExt cx="12192000" cy="447336"/>
          </a:xfrm>
        </p:grpSpPr>
        <p:pic>
          <p:nvPicPr>
            <p:cNvPr id="8" name="Picture 7" descr="A close up of a logo&#10;&#10;Description automatically generated">
              <a:extLst>
                <a:ext uri="{FF2B5EF4-FFF2-40B4-BE49-F238E27FC236}">
                  <a16:creationId xmlns:a16="http://schemas.microsoft.com/office/drawing/2014/main" id="{34B6E366-FB20-41D4-8261-D23A50AAA5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92221"/>
            <a:stretch/>
          </p:blipFill>
          <p:spPr>
            <a:xfrm>
              <a:off x="0" y="2"/>
              <a:ext cx="12192000" cy="22475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13F38B2-B441-4B6F-81B7-E797291738B3}"/>
                </a:ext>
              </a:extLst>
            </p:cNvPr>
            <p:cNvSpPr txBox="1"/>
            <p:nvPr userDrawn="1"/>
          </p:nvSpPr>
          <p:spPr>
            <a:xfrm>
              <a:off x="10704114" y="78006"/>
              <a:ext cx="127409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18627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anne.mclaughlin@colliercountyfl.gov" TargetMode="External"/><Relationship Id="rId2" Type="http://schemas.openxmlformats.org/officeDocument/2006/relationships/hyperlink" Target="mailto:dmiller@tindaleoliver.com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A7F66-D501-445D-993A-7B635FFDE2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075" y="2020286"/>
            <a:ext cx="7637081" cy="3177789"/>
          </a:xfrm>
        </p:spPr>
        <p:txBody>
          <a:bodyPr/>
          <a:lstStyle/>
          <a:p>
            <a:r>
              <a:rPr lang="en-US" sz="5400" dirty="0"/>
              <a:t>Local Road Safety Plan</a:t>
            </a:r>
            <a:br>
              <a:rPr lang="en-US" sz="5400" dirty="0"/>
            </a:br>
            <a:r>
              <a:rPr lang="en-US" sz="5400" dirty="0"/>
              <a:t>Draft Findings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EBA7FA-B032-44DD-9405-35426AB484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September 28, 2020</a:t>
            </a:r>
          </a:p>
        </p:txBody>
      </p:sp>
    </p:spTree>
    <p:extLst>
      <p:ext uri="{BB962C8B-B14F-4D97-AF65-F5344CB8AC3E}">
        <p14:creationId xmlns:p14="http://schemas.microsoft.com/office/powerpoint/2010/main" val="2180777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6DBE4D-3511-42AC-8EF3-44A55D313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517EAC-1FDC-4292-8434-050D19CF9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8D461D-8ADE-4476-BAAC-C1D880BFCD95}"/>
              </a:ext>
            </a:extLst>
          </p:cNvPr>
          <p:cNvSpPr txBox="1">
            <a:spLocks/>
          </p:cNvSpPr>
          <p:nvPr/>
        </p:nvSpPr>
        <p:spPr>
          <a:xfrm>
            <a:off x="626074" y="1537734"/>
            <a:ext cx="5469925" cy="51472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At Fault Driver Age:</a:t>
            </a:r>
          </a:p>
          <a:p>
            <a:r>
              <a:rPr lang="en-US" sz="3200" dirty="0"/>
              <a:t>Younger and middle-aged adults are over-represented in reported crashes.</a:t>
            </a:r>
          </a:p>
          <a:p>
            <a:r>
              <a:rPr lang="en-US" sz="3200" dirty="0"/>
              <a:t>Older drivers may have less exposure (fewer miles travelled).</a:t>
            </a:r>
            <a:endParaRPr lang="en-US" sz="2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85E1EE5-2967-4F9F-8F37-28F6832FA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6" y="440575"/>
            <a:ext cx="11362724" cy="473825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Data Analysis:  Age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B007ADF-D89A-4BFF-8AFB-2F85D715C2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5751092"/>
              </p:ext>
            </p:extLst>
          </p:nvPr>
        </p:nvGraphicFramePr>
        <p:xfrm>
          <a:off x="5974868" y="1134067"/>
          <a:ext cx="5591058" cy="5283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Oval 15">
            <a:extLst>
              <a:ext uri="{FF2B5EF4-FFF2-40B4-BE49-F238E27FC236}">
                <a16:creationId xmlns:a16="http://schemas.microsoft.com/office/drawing/2014/main" id="{17DB104B-532D-4CF4-9FFC-592B9D388909}"/>
              </a:ext>
            </a:extLst>
          </p:cNvPr>
          <p:cNvSpPr/>
          <p:nvPr/>
        </p:nvSpPr>
        <p:spPr>
          <a:xfrm>
            <a:off x="6310266" y="1467787"/>
            <a:ext cx="4544840" cy="967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9F1F964-DE4E-4828-81C9-CDA05C16A5A6}"/>
              </a:ext>
            </a:extLst>
          </p:cNvPr>
          <p:cNvSpPr/>
          <p:nvPr/>
        </p:nvSpPr>
        <p:spPr>
          <a:xfrm>
            <a:off x="6160032" y="2435382"/>
            <a:ext cx="3904589" cy="12595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891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423D1-722A-4451-8FBE-21CD64A62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Analysis:  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C3B9EA-6D2A-48FE-8520-E0D2E3AD0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3B82C6-1D30-4ADF-9C9D-CE416358D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405B27-FBC7-41CE-8E2B-3875BFEB01D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1"/>
          <a:stretch/>
        </p:blipFill>
        <p:spPr bwMode="auto">
          <a:xfrm>
            <a:off x="1806710" y="1323395"/>
            <a:ext cx="6089061" cy="42112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635C43-8E13-4BD3-8202-DF86102D3550}"/>
              </a:ext>
            </a:extLst>
          </p:cNvPr>
          <p:cNvCxnSpPr/>
          <p:nvPr/>
        </p:nvCxnSpPr>
        <p:spPr>
          <a:xfrm>
            <a:off x="2394857" y="2859314"/>
            <a:ext cx="5849257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6559967-7F0A-4CF1-9FF6-C35908DBA23F}"/>
              </a:ext>
            </a:extLst>
          </p:cNvPr>
          <p:cNvSpPr txBox="1"/>
          <p:nvPr/>
        </p:nvSpPr>
        <p:spPr>
          <a:xfrm>
            <a:off x="8244114" y="2674648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70%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FE5620-C582-4AA1-9A3C-4E2269E655E1}"/>
              </a:ext>
            </a:extLst>
          </p:cNvPr>
          <p:cNvCxnSpPr/>
          <p:nvPr/>
        </p:nvCxnSpPr>
        <p:spPr>
          <a:xfrm>
            <a:off x="2394857" y="3925206"/>
            <a:ext cx="584925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5EA5AF8-367E-4EB5-AF38-08396A33A539}"/>
              </a:ext>
            </a:extLst>
          </p:cNvPr>
          <p:cNvSpPr txBox="1"/>
          <p:nvPr/>
        </p:nvSpPr>
        <p:spPr>
          <a:xfrm>
            <a:off x="8244114" y="3740540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30%</a:t>
            </a:r>
          </a:p>
        </p:txBody>
      </p:sp>
    </p:spTree>
    <p:extLst>
      <p:ext uri="{BB962C8B-B14F-4D97-AF65-F5344CB8AC3E}">
        <p14:creationId xmlns:p14="http://schemas.microsoft.com/office/powerpoint/2010/main" val="1943213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8DDDD9C-7EBB-4DAC-8445-DFF9B812A9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2239501"/>
              </p:ext>
            </p:extLst>
          </p:nvPr>
        </p:nvGraphicFramePr>
        <p:xfrm>
          <a:off x="5752406" y="1529541"/>
          <a:ext cx="5951913" cy="4887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16CEFE9-29DF-4AA8-9BF2-4BD6591AB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Analysis:  Annual Trends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1B17-0DC4-48F6-B389-09685E847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075" y="1529541"/>
            <a:ext cx="4494565" cy="4647421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Annual Trend:</a:t>
            </a:r>
          </a:p>
          <a:p>
            <a:r>
              <a:rPr lang="en-US" dirty="0"/>
              <a:t>Crashes trending upward year-over-year, but trend is unstable.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4A7C34-AAF4-4F61-878D-262904AB6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081ACE-919A-4FFE-B68A-CFA405067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68B1919-0654-44CF-8728-9363A7A7E10D}"/>
              </a:ext>
            </a:extLst>
          </p:cNvPr>
          <p:cNvCxnSpPr>
            <a:cxnSpLocks/>
          </p:cNvCxnSpPr>
          <p:nvPr/>
        </p:nvCxnSpPr>
        <p:spPr>
          <a:xfrm flipV="1">
            <a:off x="6932023" y="3014330"/>
            <a:ext cx="4136571" cy="7738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36FF869-8D0D-4A25-94EF-5FB6F879400E}"/>
              </a:ext>
            </a:extLst>
          </p:cNvPr>
          <p:cNvSpPr txBox="1"/>
          <p:nvPr/>
        </p:nvSpPr>
        <p:spPr>
          <a:xfrm>
            <a:off x="11096682" y="2829664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Trend</a:t>
            </a:r>
          </a:p>
        </p:txBody>
      </p:sp>
    </p:spTree>
    <p:extLst>
      <p:ext uri="{BB962C8B-B14F-4D97-AF65-F5344CB8AC3E}">
        <p14:creationId xmlns:p14="http://schemas.microsoft.com/office/powerpoint/2010/main" val="884249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CEFE9-29DF-4AA8-9BF2-4BD6591AB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Analysis:  Seasonal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1B17-0DC4-48F6-B389-09685E847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075" y="1529541"/>
            <a:ext cx="4494565" cy="464742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Average Crashes per Month:</a:t>
            </a:r>
          </a:p>
          <a:p>
            <a:r>
              <a:rPr lang="en-US" dirty="0"/>
              <a:t>Average of 702 reported crashes per month.</a:t>
            </a:r>
          </a:p>
          <a:p>
            <a:r>
              <a:rPr lang="en-US" dirty="0"/>
              <a:t>Monthly trends generally follow overall seasonal patterns.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4A7C34-AAF4-4F61-878D-262904AB6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081ACE-919A-4FFE-B68A-CFA405067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1B48325-934F-460F-8A5E-56D719F274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3163887"/>
              </p:ext>
            </p:extLst>
          </p:nvPr>
        </p:nvGraphicFramePr>
        <p:xfrm>
          <a:off x="5360125" y="1221377"/>
          <a:ext cx="6205799" cy="5074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68B1919-0654-44CF-8728-9363A7A7E10D}"/>
              </a:ext>
            </a:extLst>
          </p:cNvPr>
          <p:cNvCxnSpPr/>
          <p:nvPr/>
        </p:nvCxnSpPr>
        <p:spPr>
          <a:xfrm>
            <a:off x="5913123" y="2360025"/>
            <a:ext cx="5486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36FF869-8D0D-4A25-94EF-5FB6F879400E}"/>
              </a:ext>
            </a:extLst>
          </p:cNvPr>
          <p:cNvSpPr txBox="1"/>
          <p:nvPr/>
        </p:nvSpPr>
        <p:spPr>
          <a:xfrm>
            <a:off x="11317241" y="2157941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</a:t>
            </a:r>
          </a:p>
        </p:txBody>
      </p:sp>
    </p:spTree>
    <p:extLst>
      <p:ext uri="{BB962C8B-B14F-4D97-AF65-F5344CB8AC3E}">
        <p14:creationId xmlns:p14="http://schemas.microsoft.com/office/powerpoint/2010/main" val="2332474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E396A-CC9D-4C3B-8428-B3284743D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Analysis:  Citations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5580F-3290-4602-A498-CBC48BF47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075" y="1529541"/>
            <a:ext cx="5522947" cy="464742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Most Common Moving Violations:</a:t>
            </a:r>
          </a:p>
          <a:p>
            <a:pPr lvl="1"/>
            <a:r>
              <a:rPr lang="en-US" dirty="0"/>
              <a:t>Exceeding posted speed most common citation</a:t>
            </a:r>
          </a:p>
          <a:p>
            <a:pPr lvl="1"/>
            <a:r>
              <a:rPr lang="en-US" dirty="0"/>
              <a:t>Disregard traffic control or traffic signal are second most common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8DDB6E-9B58-4815-8E58-03AB69B2D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2C8CAA-C52E-469C-A045-DE6F9AE58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31C1864-7965-4A9B-B830-BA52A2BD6D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7331952"/>
              </p:ext>
            </p:extLst>
          </p:nvPr>
        </p:nvGraphicFramePr>
        <p:xfrm>
          <a:off x="6287252" y="1105289"/>
          <a:ext cx="5522947" cy="4647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275A42F-4169-4913-95F8-967D55CD23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2923524"/>
              </p:ext>
            </p:extLst>
          </p:nvPr>
        </p:nvGraphicFramePr>
        <p:xfrm>
          <a:off x="5904748" y="608431"/>
          <a:ext cx="6097955" cy="5878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0626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E396A-CC9D-4C3B-8428-B3284743D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Analysis:  Citations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5580F-3290-4602-A498-CBC48BF47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075" y="1529541"/>
            <a:ext cx="8209917" cy="464742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Traffic Citation Data:</a:t>
            </a:r>
          </a:p>
          <a:p>
            <a:pPr lvl="1"/>
            <a:r>
              <a:rPr lang="en-US" dirty="0"/>
              <a:t>Collier County issues fewer citations than the state average per capita and per vehicle miles travelled.</a:t>
            </a:r>
          </a:p>
          <a:p>
            <a:pPr lvl="1"/>
            <a:r>
              <a:rPr lang="en-US" dirty="0"/>
              <a:t>FHP and Collier Sheriff issue the bulk of traffic citations.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8DDB6E-9B58-4815-8E58-03AB69B2D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2C8CAA-C52E-469C-A045-DE6F9AE58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31C1864-7965-4A9B-B830-BA52A2BD6D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7848001"/>
              </p:ext>
            </p:extLst>
          </p:nvPr>
        </p:nvGraphicFramePr>
        <p:xfrm>
          <a:off x="6287252" y="1105289"/>
          <a:ext cx="5522947" cy="5568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34CCE80-8377-4CB1-9ADE-14D586BD5C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908178"/>
              </p:ext>
            </p:extLst>
          </p:nvPr>
        </p:nvGraphicFramePr>
        <p:xfrm>
          <a:off x="626075" y="3485489"/>
          <a:ext cx="7653160" cy="29884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2780">
                  <a:extLst>
                    <a:ext uri="{9D8B030D-6E8A-4147-A177-3AD203B41FA5}">
                      <a16:colId xmlns:a16="http://schemas.microsoft.com/office/drawing/2014/main" val="1615583970"/>
                    </a:ext>
                  </a:extLst>
                </a:gridCol>
                <a:gridCol w="1510551">
                  <a:extLst>
                    <a:ext uri="{9D8B030D-6E8A-4147-A177-3AD203B41FA5}">
                      <a16:colId xmlns:a16="http://schemas.microsoft.com/office/drawing/2014/main" val="1300605965"/>
                    </a:ext>
                  </a:extLst>
                </a:gridCol>
                <a:gridCol w="1272573">
                  <a:extLst>
                    <a:ext uri="{9D8B030D-6E8A-4147-A177-3AD203B41FA5}">
                      <a16:colId xmlns:a16="http://schemas.microsoft.com/office/drawing/2014/main" val="2330746559"/>
                    </a:ext>
                  </a:extLst>
                </a:gridCol>
                <a:gridCol w="1333756">
                  <a:extLst>
                    <a:ext uri="{9D8B030D-6E8A-4147-A177-3AD203B41FA5}">
                      <a16:colId xmlns:a16="http://schemas.microsoft.com/office/drawing/2014/main" val="3408733977"/>
                    </a:ext>
                  </a:extLst>
                </a:gridCol>
                <a:gridCol w="1137973">
                  <a:extLst>
                    <a:ext uri="{9D8B030D-6E8A-4147-A177-3AD203B41FA5}">
                      <a16:colId xmlns:a16="http://schemas.microsoft.com/office/drawing/2014/main" val="3255307354"/>
                    </a:ext>
                  </a:extLst>
                </a:gridCol>
                <a:gridCol w="1425527">
                  <a:extLst>
                    <a:ext uri="{9D8B030D-6E8A-4147-A177-3AD203B41FA5}">
                      <a16:colId xmlns:a16="http://schemas.microsoft.com/office/drawing/2014/main" val="2572404309"/>
                    </a:ext>
                  </a:extLst>
                </a:gridCol>
              </a:tblGrid>
              <a:tr h="8488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State and County 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Violations (2014-18)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Total VMT (2014-18)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Citations per 100K VMT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Population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Citations per 100K Pop.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106471"/>
                  </a:ext>
                </a:extLst>
              </a:tr>
              <a:tr h="30564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Florida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 1,978,741 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 582,491,060 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340 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 20,159,183 </a:t>
                      </a:r>
                      <a:endParaRPr lang="en-US" sz="16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              9,816 </a:t>
                      </a:r>
                      <a:endParaRPr lang="en-US" sz="16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8394466"/>
                  </a:ext>
                </a:extLst>
              </a:tr>
              <a:tr h="305648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600" b="1" u="none" strike="noStrike" dirty="0">
                          <a:effectLst/>
                          <a:highlight>
                            <a:srgbClr val="FFFF00"/>
                          </a:highlight>
                        </a:rPr>
                        <a:t>Collier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600" b="1" u="none" strike="noStrike" dirty="0">
                          <a:effectLst/>
                          <a:highlight>
                            <a:srgbClr val="FFFF00"/>
                          </a:highlight>
                        </a:rPr>
                        <a:t>      22,136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  <a:highlight>
                            <a:srgbClr val="FFFF00"/>
                          </a:highlight>
                        </a:rPr>
                        <a:t>     9,939,709 </a:t>
                      </a:r>
                      <a:endParaRPr lang="en-US" sz="1600" b="1" i="0" u="none" strike="noStrike" dirty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  <a:highlight>
                            <a:srgbClr val="FFFF00"/>
                          </a:highlight>
                        </a:rPr>
                        <a:t>223 </a:t>
                      </a:r>
                      <a:endParaRPr lang="en-US" sz="1600" b="1" i="0" u="none" strike="noStrike" dirty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  <a:highlight>
                            <a:srgbClr val="FFFF00"/>
                          </a:highlight>
                        </a:rPr>
                        <a:t>      351,121 </a:t>
                      </a:r>
                      <a:endParaRPr lang="en-US" sz="1600" b="1" i="0" u="none" strike="noStrike" dirty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  <a:highlight>
                            <a:srgbClr val="FFFF00"/>
                          </a:highlight>
                        </a:rPr>
                        <a:t>              6,304 </a:t>
                      </a:r>
                      <a:endParaRPr lang="en-US" sz="1600" b="1" i="0" u="none" strike="noStrike" dirty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9392843"/>
                  </a:ext>
                </a:extLst>
              </a:tr>
              <a:tr h="30564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Brevard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600" b="1" u="none" strike="noStrike" dirty="0">
                          <a:effectLst/>
                        </a:rPr>
                        <a:t>      29,592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   17,784,554 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166 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      568,367 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              5,206 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1064782"/>
                  </a:ext>
                </a:extLst>
              </a:tr>
              <a:tr h="30564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Escambia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600" b="1" u="none" strike="noStrike" dirty="0">
                          <a:effectLst/>
                        </a:rPr>
                        <a:t>      24,176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     9,657,445 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250 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      310,556 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              7,785 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622260"/>
                  </a:ext>
                </a:extLst>
              </a:tr>
              <a:tr h="30564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Lee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      83,614 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   20,667,894 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405 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      682,448 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            12,252 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18841"/>
                  </a:ext>
                </a:extLst>
              </a:tr>
              <a:tr h="30564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Manatee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      23,208 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   10,038,803 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231 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      358,616 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              6,472 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8761323"/>
                  </a:ext>
                </a:extLst>
              </a:tr>
              <a:tr h="30564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Sarasota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      33,880 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   12,052,890 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281 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      400,694 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              8,455 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33" marR="4233" marT="4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9162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9336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300AC-13B5-45FE-AC8A-B842F3E89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Analysis: 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9062B-C975-4E19-8120-969AF5F92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 1,000 responses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22E189-115E-4371-BC06-D1E2B4994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126FFA-80B6-428F-8F10-0938352B3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517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61B29-D97E-451E-93AF-041C2F1E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Analysis:  Survey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220139-6637-4A33-871C-AAC6681A9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4958BA-8351-454F-9B2C-94597B8F4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BFBCCFC-6112-49C2-8CC3-3228439831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0339629"/>
              </p:ext>
            </p:extLst>
          </p:nvPr>
        </p:nvGraphicFramePr>
        <p:xfrm>
          <a:off x="625475" y="1922463"/>
          <a:ext cx="10964863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0A8BC3D-F4E7-4C87-AC74-E790FCE4BBD6}"/>
              </a:ext>
            </a:extLst>
          </p:cNvPr>
          <p:cNvSpPr txBox="1">
            <a:spLocks/>
          </p:cNvSpPr>
          <p:nvPr/>
        </p:nvSpPr>
        <p:spPr>
          <a:xfrm>
            <a:off x="613869" y="1270000"/>
            <a:ext cx="10964261" cy="17404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Frequency of Motor Vehicle Use</a:t>
            </a:r>
          </a:p>
        </p:txBody>
      </p:sp>
    </p:spTree>
    <p:extLst>
      <p:ext uri="{BB962C8B-B14F-4D97-AF65-F5344CB8AC3E}">
        <p14:creationId xmlns:p14="http://schemas.microsoft.com/office/powerpoint/2010/main" val="487166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C9EFE-65F3-45F4-B2F3-904A64727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 Survey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F8465-701C-406F-AD12-29645133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BE5BD-88E7-47EB-A08B-E868DBAB9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CD9930D-41B1-4A8D-B100-A597909E32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0622499"/>
              </p:ext>
            </p:extLst>
          </p:nvPr>
        </p:nvGraphicFramePr>
        <p:xfrm>
          <a:off x="625475" y="1973263"/>
          <a:ext cx="10964863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F164C63-97F2-4DB9-8C7C-81E8190BDEE5}"/>
              </a:ext>
            </a:extLst>
          </p:cNvPr>
          <p:cNvSpPr txBox="1">
            <a:spLocks/>
          </p:cNvSpPr>
          <p:nvPr/>
        </p:nvSpPr>
        <p:spPr>
          <a:xfrm>
            <a:off x="613869" y="1270000"/>
            <a:ext cx="10964261" cy="17404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Driver Behavior Concerns:</a:t>
            </a:r>
          </a:p>
        </p:txBody>
      </p:sp>
    </p:spTree>
    <p:extLst>
      <p:ext uri="{BB962C8B-B14F-4D97-AF65-F5344CB8AC3E}">
        <p14:creationId xmlns:p14="http://schemas.microsoft.com/office/powerpoint/2010/main" val="3829311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95E7A-B6D4-45F3-8FBE-864FB8722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Analysis:  Survey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6CE15D-B288-495A-85D4-B1835A80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7F3EEB-950F-4378-B20D-B9A5D34DB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4E8B9CC-E081-4D73-9165-CD7A6D12AE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3562342"/>
              </p:ext>
            </p:extLst>
          </p:nvPr>
        </p:nvGraphicFramePr>
        <p:xfrm>
          <a:off x="626076" y="1914509"/>
          <a:ext cx="5381024" cy="4498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13E7D047-D39E-457B-AF47-93C7F89931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3167190"/>
              </p:ext>
            </p:extLst>
          </p:nvPr>
        </p:nvGraphicFramePr>
        <p:xfrm>
          <a:off x="6369750" y="1914510"/>
          <a:ext cx="5619049" cy="4498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945E7F6-8C22-4AA2-80AD-19E2595B4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799" y="2083637"/>
            <a:ext cx="10540999" cy="4738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Biking                                                                                                            Walking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8B5A4F1-B61C-4348-9BD0-411F75DB1C06}"/>
              </a:ext>
            </a:extLst>
          </p:cNvPr>
          <p:cNvSpPr txBox="1">
            <a:spLocks/>
          </p:cNvSpPr>
          <p:nvPr/>
        </p:nvSpPr>
        <p:spPr>
          <a:xfrm>
            <a:off x="626075" y="1295401"/>
            <a:ext cx="11248425" cy="48815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feel safe and comfortable while </a:t>
            </a:r>
            <a:r>
              <a:rPr lang="en-US" dirty="0"/>
              <a:t>biking/walking in Collier County…</a:t>
            </a:r>
          </a:p>
        </p:txBody>
      </p:sp>
    </p:spTree>
    <p:extLst>
      <p:ext uri="{BB962C8B-B14F-4D97-AF65-F5344CB8AC3E}">
        <p14:creationId xmlns:p14="http://schemas.microsoft.com/office/powerpoint/2010/main" val="618859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424C3-C572-4987-8647-B11DC98B9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D09E1-99E8-4C57-8CF2-F5D65A9A1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Collier County Local Road Safety Plan (LRSP)</a:t>
            </a:r>
          </a:p>
          <a:p>
            <a:r>
              <a:rPr lang="en-US" dirty="0"/>
              <a:t>Data Analysis and Findings</a:t>
            </a:r>
          </a:p>
          <a:p>
            <a:r>
              <a:rPr lang="en-US" dirty="0"/>
              <a:t>Recommendations</a:t>
            </a:r>
          </a:p>
          <a:p>
            <a:r>
              <a:rPr lang="en-US" dirty="0"/>
              <a:t>Next Steps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E9821B-B329-4A47-80DF-3D5C66C90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A92D58-B8F3-4A1F-8E73-9D1F2F85D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351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4B583-F249-49C1-A2D9-19AA1FDFE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Analysis: 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20E6B-F785-4305-A80F-D071E6938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075" y="1427941"/>
            <a:ext cx="10964561" cy="4647421"/>
          </a:xfrm>
        </p:spPr>
        <p:txBody>
          <a:bodyPr/>
          <a:lstStyle/>
          <a:p>
            <a:pPr marL="342900" marR="0" lvl="0" indent="-342900">
              <a:lnSpc>
                <a:spcPct val="106000"/>
              </a:lnSpc>
              <a:spcBef>
                <a:spcPts val="400"/>
              </a:spcBef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Collier County has better safety performance than the State.</a:t>
            </a:r>
          </a:p>
          <a:p>
            <a:pPr marL="342900" marR="0" lvl="0" indent="-342900">
              <a:lnSpc>
                <a:spcPct val="106000"/>
              </a:lnSpc>
              <a:spcBef>
                <a:spcPts val="400"/>
              </a:spcBef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Most crashes occur along major roadways.</a:t>
            </a:r>
          </a:p>
          <a:p>
            <a:pPr marL="342900" marR="0" lvl="0" indent="-342900">
              <a:lnSpc>
                <a:spcPct val="106000"/>
              </a:lnSpc>
              <a:spcBef>
                <a:spcPts val="400"/>
              </a:spcBef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About 2/3 of these occur along County-maintained roads</a:t>
            </a:r>
          </a:p>
          <a:p>
            <a:pPr marL="342900" marR="0" lvl="0" indent="-342900">
              <a:lnSpc>
                <a:spcPct val="106000"/>
              </a:lnSpc>
              <a:spcBef>
                <a:spcPts val="400"/>
              </a:spcBef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Older road users </a:t>
            </a:r>
            <a:r>
              <a:rPr lang="en-US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not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disproportionately contribute to crashes in Collier County, likely due to reduced exposure</a:t>
            </a:r>
          </a:p>
          <a:p>
            <a:pPr marL="342900" marR="0" lvl="0" indent="-342900">
              <a:lnSpc>
                <a:spcPct val="106000"/>
              </a:lnSpc>
              <a:spcBef>
                <a:spcPts val="400"/>
              </a:spcBef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Fewer traffic citations per capita and per vehicle mile of travel are issued in Collier County than average</a:t>
            </a:r>
          </a:p>
          <a:p>
            <a:pPr marL="342900" marR="0" lvl="0" indent="-342900">
              <a:lnSpc>
                <a:spcPct val="106000"/>
              </a:lnSpc>
              <a:spcBef>
                <a:spcPts val="400"/>
              </a:spcBef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on-motorized road user, angle, left-turn, and lane departure crashes account for 30% of all crashes but result in 72% of severe injuries and 89% of fatalities.</a:t>
            </a:r>
          </a:p>
          <a:p>
            <a:pPr marL="342900" marR="0" lvl="0" indent="-342900">
              <a:lnSpc>
                <a:spcPct val="106000"/>
              </a:lnSpc>
              <a:spcBef>
                <a:spcPts val="400"/>
              </a:spcBef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ear-end and sideswipe crashes result in a significant number of incapacitating injuries due to their frequency.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0011BB-D395-4BF0-8C24-51AF37B84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1BF7F2-218D-4E5A-B94E-FAA1588F7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140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4B583-F249-49C1-A2D9-19AA1FDFE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Analysis:  Emphasis Areas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EE9113B-36C3-49BC-8E59-6A58D2A1D8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6085223"/>
              </p:ext>
            </p:extLst>
          </p:nvPr>
        </p:nvGraphicFramePr>
        <p:xfrm>
          <a:off x="626075" y="1168399"/>
          <a:ext cx="11334215" cy="53141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12525">
                  <a:extLst>
                    <a:ext uri="{9D8B030D-6E8A-4147-A177-3AD203B41FA5}">
                      <a16:colId xmlns:a16="http://schemas.microsoft.com/office/drawing/2014/main" val="173641284"/>
                    </a:ext>
                  </a:extLst>
                </a:gridCol>
                <a:gridCol w="1584338">
                  <a:extLst>
                    <a:ext uri="{9D8B030D-6E8A-4147-A177-3AD203B41FA5}">
                      <a16:colId xmlns:a16="http://schemas.microsoft.com/office/drawing/2014/main" val="2847234949"/>
                    </a:ext>
                  </a:extLst>
                </a:gridCol>
                <a:gridCol w="1584338">
                  <a:extLst>
                    <a:ext uri="{9D8B030D-6E8A-4147-A177-3AD203B41FA5}">
                      <a16:colId xmlns:a16="http://schemas.microsoft.com/office/drawing/2014/main" val="2596165799"/>
                    </a:ext>
                  </a:extLst>
                </a:gridCol>
                <a:gridCol w="1584338">
                  <a:extLst>
                    <a:ext uri="{9D8B030D-6E8A-4147-A177-3AD203B41FA5}">
                      <a16:colId xmlns:a16="http://schemas.microsoft.com/office/drawing/2014/main" val="2374287364"/>
                    </a:ext>
                  </a:extLst>
                </a:gridCol>
                <a:gridCol w="1584338">
                  <a:extLst>
                    <a:ext uri="{9D8B030D-6E8A-4147-A177-3AD203B41FA5}">
                      <a16:colId xmlns:a16="http://schemas.microsoft.com/office/drawing/2014/main" val="1155076204"/>
                    </a:ext>
                  </a:extLst>
                </a:gridCol>
                <a:gridCol w="1584338">
                  <a:extLst>
                    <a:ext uri="{9D8B030D-6E8A-4147-A177-3AD203B41FA5}">
                      <a16:colId xmlns:a16="http://schemas.microsoft.com/office/drawing/2014/main" val="1451881219"/>
                    </a:ext>
                  </a:extLst>
                </a:gridCol>
              </a:tblGrid>
              <a:tr h="7421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All Crashes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Non-Motorized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Intersection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Lane Departure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Same Direction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2419725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Total Crashes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38,887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862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6,819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3,829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23,419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0472341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Injury Crashes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3,469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448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1,030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567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1,111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6001984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Total Injuries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4,719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470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1,621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747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1,492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3525611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Total Serious Injuries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928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136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326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201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187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4678778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Fatal Crashes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148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38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39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53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10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6744062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Total Fatalities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160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38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40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64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10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2611245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Severity Ratio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2.4%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15.8%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4.8%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5.2%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0.8%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6496106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Percent of All Crashes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2%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18%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10%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60%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9365305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Percent of Severe Injuries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15%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35%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22%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20%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8757893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Percent of Fatalities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24%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25%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40%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19558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6%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74488455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0011BB-D395-4BF0-8C24-51AF37B84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1BF7F2-218D-4E5A-B94E-FAA1588F7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617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9BF71-BBDD-4666-B669-B188C6C31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 Strategies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F31019E-6AA0-40F6-B117-BF11A49233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0958107"/>
              </p:ext>
            </p:extLst>
          </p:nvPr>
        </p:nvGraphicFramePr>
        <p:xfrm>
          <a:off x="626075" y="1143000"/>
          <a:ext cx="10849076" cy="54693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60008">
                  <a:extLst>
                    <a:ext uri="{9D8B030D-6E8A-4147-A177-3AD203B41FA5}">
                      <a16:colId xmlns:a16="http://schemas.microsoft.com/office/drawing/2014/main" val="1642242995"/>
                    </a:ext>
                  </a:extLst>
                </a:gridCol>
                <a:gridCol w="1447267">
                  <a:extLst>
                    <a:ext uri="{9D8B030D-6E8A-4147-A177-3AD203B41FA5}">
                      <a16:colId xmlns:a16="http://schemas.microsoft.com/office/drawing/2014/main" val="1655650662"/>
                    </a:ext>
                  </a:extLst>
                </a:gridCol>
                <a:gridCol w="1447267">
                  <a:extLst>
                    <a:ext uri="{9D8B030D-6E8A-4147-A177-3AD203B41FA5}">
                      <a16:colId xmlns:a16="http://schemas.microsoft.com/office/drawing/2014/main" val="410517824"/>
                    </a:ext>
                  </a:extLst>
                </a:gridCol>
                <a:gridCol w="1447267">
                  <a:extLst>
                    <a:ext uri="{9D8B030D-6E8A-4147-A177-3AD203B41FA5}">
                      <a16:colId xmlns:a16="http://schemas.microsoft.com/office/drawing/2014/main" val="2038534486"/>
                    </a:ext>
                  </a:extLst>
                </a:gridCol>
                <a:gridCol w="1447267">
                  <a:extLst>
                    <a:ext uri="{9D8B030D-6E8A-4147-A177-3AD203B41FA5}">
                      <a16:colId xmlns:a16="http://schemas.microsoft.com/office/drawing/2014/main" val="2532469960"/>
                    </a:ext>
                  </a:extLst>
                </a:gridCol>
              </a:tblGrid>
              <a:tr h="2770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Infrastructure Strategies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Non-Motorized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Intersection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Lane Departure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Same Direction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22292342"/>
                  </a:ext>
                </a:extLst>
              </a:tr>
              <a:tr h="27704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Speed Management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31813139"/>
                  </a:ext>
                </a:extLst>
              </a:tr>
              <a:tr h="27704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Alternative Intersections (ICE Process)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24996644"/>
                  </a:ext>
                </a:extLst>
              </a:tr>
              <a:tr h="27704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Intersection Design Best Practices for Pedestrians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8462373"/>
                  </a:ext>
                </a:extLst>
              </a:tr>
              <a:tr h="27704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Median Restrictions/Access Management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43069432"/>
                  </a:ext>
                </a:extLst>
              </a:tr>
              <a:tr h="27704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Right Turn Lanes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?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94764068"/>
                  </a:ext>
                </a:extLst>
              </a:tr>
              <a:tr h="27704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Signal Coordination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?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9578019"/>
                  </a:ext>
                </a:extLst>
              </a:tr>
              <a:tr h="27704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Rural Road Strategies including: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67432687"/>
                  </a:ext>
                </a:extLst>
              </a:tr>
              <a:tr h="277047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6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>
                          <a:effectLst/>
                        </a:rPr>
                        <a:t>Paved shoulder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7714069"/>
                  </a:ext>
                </a:extLst>
              </a:tr>
              <a:tr h="277047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6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>
                          <a:effectLst/>
                        </a:rPr>
                        <a:t>Safety edge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36573206"/>
                  </a:ext>
                </a:extLst>
              </a:tr>
              <a:tr h="277047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6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>
                          <a:effectLst/>
                        </a:rPr>
                        <a:t>Curve geometry, delineation, and warning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83087295"/>
                  </a:ext>
                </a:extLst>
              </a:tr>
              <a:tr h="277047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6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>
                          <a:effectLst/>
                        </a:rPr>
                        <a:t>Bridge/culvert widening/attenuation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90568080"/>
                  </a:ext>
                </a:extLst>
              </a:tr>
              <a:tr h="277047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6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>
                          <a:effectLst/>
                        </a:rPr>
                        <a:t>Guardrail/ditch regrading/tree clearing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71583648"/>
                  </a:ext>
                </a:extLst>
              </a:tr>
              <a:tr h="277047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6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>
                          <a:effectLst/>
                        </a:rPr>
                        <a:t>Isolated intersection conspicuity/geometry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3648051"/>
                  </a:ext>
                </a:extLst>
              </a:tr>
              <a:tr h="27704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Shared Use Pathways, Sidewalk Improvements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65265915"/>
                  </a:ext>
                </a:extLst>
              </a:tr>
              <a:tr h="27704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Mid-Block Crossings &amp; Median Refuge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4234346"/>
                  </a:ext>
                </a:extLst>
              </a:tr>
              <a:tr h="27704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Intersection Lighting Enhancements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69573438"/>
                  </a:ext>
                </a:extLst>
              </a:tr>
              <a:tr h="27704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Autonomous Vehicles (Longer-Term)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TBD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6432789"/>
                  </a:ext>
                </a:extLst>
              </a:tr>
              <a:tr h="249479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? = Possible Contra-indications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930062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A75E5A-EF08-4BEC-8DC0-188C20B0A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7754B-E6B5-48FA-A2F4-8ECC533F1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941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36204-5E68-4DB5-9F2C-B576DD9F0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6" y="440575"/>
            <a:ext cx="10702324" cy="473825"/>
          </a:xfrm>
        </p:spPr>
        <p:txBody>
          <a:bodyPr/>
          <a:lstStyle/>
          <a:p>
            <a:r>
              <a:rPr lang="en-US" dirty="0"/>
              <a:t>Infrastructure:  Speed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A3901-F278-4342-BC0C-7540DE692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075" y="1529541"/>
            <a:ext cx="5887437" cy="4647421"/>
          </a:xfrm>
        </p:spPr>
        <p:txBody>
          <a:bodyPr/>
          <a:lstStyle/>
          <a:p>
            <a:r>
              <a:rPr lang="en-US" dirty="0"/>
              <a:t>Adopt/Adapt FDOT’s Context Classification System to the County’s major roadways.</a:t>
            </a:r>
          </a:p>
          <a:p>
            <a:r>
              <a:rPr lang="en-US" dirty="0"/>
              <a:t>Using the classification system, establish target speeds</a:t>
            </a:r>
          </a:p>
          <a:p>
            <a:r>
              <a:rPr lang="en-US" dirty="0"/>
              <a:t>Prioritize engineering studies to identify design interventions to achieve targets</a:t>
            </a:r>
          </a:p>
          <a:p>
            <a:r>
              <a:rPr lang="en-US" dirty="0"/>
              <a:t>Consider signal operations (density, progression, &amp; cycle length) as speed management strategies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A59A15-5F84-413F-A735-212BACA3E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E64BD3-447C-4225-A73A-13588FF7C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4CC43C-6F7F-4EEE-BA62-DD5F7FF93C5F}"/>
              </a:ext>
            </a:extLst>
          </p:cNvPr>
          <p:cNvPicPr/>
          <p:nvPr/>
        </p:nvPicPr>
        <p:blipFill rotWithShape="1">
          <a:blip r:embed="rId2"/>
          <a:srcRect l="1400" t="44375" b="1574"/>
          <a:stretch/>
        </p:blipFill>
        <p:spPr bwMode="auto">
          <a:xfrm>
            <a:off x="6141436" y="1591000"/>
            <a:ext cx="5796563" cy="33112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578174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36204-5E68-4DB5-9F2C-B576DD9F0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5" y="440575"/>
            <a:ext cx="11311923" cy="473825"/>
          </a:xfrm>
        </p:spPr>
        <p:txBody>
          <a:bodyPr/>
          <a:lstStyle/>
          <a:p>
            <a:r>
              <a:rPr lang="en-US" dirty="0"/>
              <a:t>Infrastructure:  Alternative Intersections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A3901-F278-4342-BC0C-7540DE692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075" y="1529541"/>
            <a:ext cx="4860325" cy="4647421"/>
          </a:xfrm>
        </p:spPr>
        <p:txBody>
          <a:bodyPr/>
          <a:lstStyle/>
          <a:p>
            <a:r>
              <a:rPr lang="en-US" dirty="0"/>
              <a:t>Adopt/Adapt FDOT’s Intersection Control Evaluation (ICE) process</a:t>
            </a:r>
          </a:p>
          <a:p>
            <a:r>
              <a:rPr lang="en-US" dirty="0"/>
              <a:t>Identify candidate intersections</a:t>
            </a:r>
          </a:p>
          <a:p>
            <a:r>
              <a:rPr lang="en-US" dirty="0"/>
              <a:t>Conduct “Stage 1” analysis to screen and prioritize candidates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A59A15-5F84-413F-A735-212BACA3E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E64BD3-447C-4225-A73A-13588FF7C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Picture 6" descr="A screenshot of a map&#10;&#10;Description automatically generated">
            <a:extLst>
              <a:ext uri="{FF2B5EF4-FFF2-40B4-BE49-F238E27FC236}">
                <a16:creationId xmlns:a16="http://schemas.microsoft.com/office/drawing/2014/main" id="{0566752A-6AA2-49E2-B4A5-7034C3FD6E2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2" b="4590"/>
          <a:stretch/>
        </p:blipFill>
        <p:spPr bwMode="auto">
          <a:xfrm>
            <a:off x="5486400" y="1470399"/>
            <a:ext cx="6705600" cy="39172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66113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36204-5E68-4DB5-9F2C-B576DD9F0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5" y="440575"/>
            <a:ext cx="11311923" cy="473825"/>
          </a:xfrm>
        </p:spPr>
        <p:txBody>
          <a:bodyPr/>
          <a:lstStyle/>
          <a:p>
            <a:r>
              <a:rPr lang="en-US" dirty="0"/>
              <a:t>Infrastructure:  Pedestrian Design Best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A3901-F278-4342-BC0C-7540DE692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075" y="1529541"/>
            <a:ext cx="4860325" cy="4647421"/>
          </a:xfrm>
        </p:spPr>
        <p:txBody>
          <a:bodyPr/>
          <a:lstStyle/>
          <a:p>
            <a:r>
              <a:rPr lang="en-US" dirty="0"/>
              <a:t>Design/retrofit major intersections with pedestrian design best practices in mind.</a:t>
            </a:r>
          </a:p>
          <a:p>
            <a:r>
              <a:rPr lang="en-US" dirty="0"/>
              <a:t>Identify candidate intersections and prioritize retrofit projects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A59A15-5F84-413F-A735-212BACA3E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E64BD3-447C-4225-A73A-13588FF7C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F31312-0FCF-4324-8FA8-2ACF38DF63D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1" y="1529541"/>
            <a:ext cx="6108698" cy="41219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87201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36204-5E68-4DB5-9F2C-B576DD9F0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5" y="440575"/>
            <a:ext cx="11311923" cy="473825"/>
          </a:xfrm>
        </p:spPr>
        <p:txBody>
          <a:bodyPr/>
          <a:lstStyle/>
          <a:p>
            <a:r>
              <a:rPr lang="en-US" dirty="0"/>
              <a:t>Infrastructure:  Pedestrian Mid-Block Crossing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A3901-F278-4342-BC0C-7540DE692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075" y="1529541"/>
            <a:ext cx="5965225" cy="4647421"/>
          </a:xfrm>
        </p:spPr>
        <p:txBody>
          <a:bodyPr/>
          <a:lstStyle/>
          <a:p>
            <a:r>
              <a:rPr lang="en-US" dirty="0"/>
              <a:t>Provide raised medians or refuge islands along roadways with painted medians to help calm traffic and make it safer to cross the street.</a:t>
            </a:r>
          </a:p>
          <a:p>
            <a:r>
              <a:rPr lang="en-US" dirty="0"/>
              <a:t>Consider providing mid-block crossings with appropriate supplemental devices where needed.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A59A15-5F84-413F-A735-212BACA3E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E64BD3-447C-4225-A73A-13588FF7C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8" name="Picture 7" descr="A picture containing many, bunch, different&#10;&#10;Description automatically generated">
            <a:extLst>
              <a:ext uri="{FF2B5EF4-FFF2-40B4-BE49-F238E27FC236}">
                <a16:creationId xmlns:a16="http://schemas.microsoft.com/office/drawing/2014/main" id="{2EB95386-C25A-4EEE-89C7-E78FEE9D413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2" y="1331491"/>
            <a:ext cx="4347211" cy="2521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1EC4FD-259F-4197-943A-3CADA7132A2D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2" y="4108334"/>
            <a:ext cx="2942624" cy="2244725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056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36204-5E68-4DB5-9F2C-B576DD9F0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5" y="440575"/>
            <a:ext cx="11311923" cy="473825"/>
          </a:xfrm>
        </p:spPr>
        <p:txBody>
          <a:bodyPr/>
          <a:lstStyle/>
          <a:p>
            <a:r>
              <a:rPr lang="en-US" dirty="0"/>
              <a:t>Infrastructure:  Low-Stress Bike Facilities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A3901-F278-4342-BC0C-7540DE692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075" y="1529541"/>
            <a:ext cx="4860325" cy="4647421"/>
          </a:xfrm>
        </p:spPr>
        <p:txBody>
          <a:bodyPr/>
          <a:lstStyle/>
          <a:p>
            <a:r>
              <a:rPr lang="en-US" dirty="0"/>
              <a:t>Provide separated bike facilities along higher speed (40+ mph) major roadways</a:t>
            </a:r>
          </a:p>
          <a:p>
            <a:r>
              <a:rPr lang="en-US" dirty="0"/>
              <a:t>Consider the Level of Traffic Stress criteria as a performance measure for bicycle facilities (in lieu of FDOT BLOS)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A59A15-5F84-413F-A735-212BACA3E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E64BD3-447C-4225-A73A-13588FF7C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1F2A7C-8C73-4ECD-8640-ED0495DE868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425" y="1529540"/>
            <a:ext cx="6285573" cy="40203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70278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36204-5E68-4DB5-9F2C-B576DD9F0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5" y="440575"/>
            <a:ext cx="11311923" cy="473825"/>
          </a:xfrm>
        </p:spPr>
        <p:txBody>
          <a:bodyPr/>
          <a:lstStyle/>
          <a:p>
            <a:r>
              <a:rPr lang="en-US" dirty="0"/>
              <a:t>Infrastructure:  Low-Stress Bike Facilities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A3901-F278-4342-BC0C-7540DE692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075" y="1529541"/>
            <a:ext cx="5469925" cy="4647421"/>
          </a:xfrm>
        </p:spPr>
        <p:txBody>
          <a:bodyPr/>
          <a:lstStyle/>
          <a:p>
            <a:r>
              <a:rPr lang="en-US" dirty="0"/>
              <a:t>Apply systemic improvements to rural highways including</a:t>
            </a:r>
          </a:p>
          <a:p>
            <a:pPr lvl="1"/>
            <a:r>
              <a:rPr lang="en-US" dirty="0"/>
              <a:t>Pavement edge treatments</a:t>
            </a:r>
          </a:p>
          <a:p>
            <a:pPr lvl="1"/>
            <a:r>
              <a:rPr lang="en-US" dirty="0"/>
              <a:t>Curve warning, delineation</a:t>
            </a:r>
          </a:p>
          <a:p>
            <a:pPr lvl="1"/>
            <a:r>
              <a:rPr lang="en-US" dirty="0"/>
              <a:t>Isolated intersection warning</a:t>
            </a:r>
          </a:p>
          <a:p>
            <a:pPr lvl="1"/>
            <a:r>
              <a:rPr lang="en-US" dirty="0"/>
              <a:t>Clear zone management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A59A15-5F84-413F-A735-212BACA3E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E64BD3-447C-4225-A73A-13588FF7C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8" name="Picture 7" descr="Image: Worker measuring safety edge">
            <a:extLst>
              <a:ext uri="{FF2B5EF4-FFF2-40B4-BE49-F238E27FC236}">
                <a16:creationId xmlns:a16="http://schemas.microsoft.com/office/drawing/2014/main" id="{CD1F18E2-43A1-4355-9855-B7830CBFA53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41" y="1411258"/>
            <a:ext cx="4043359" cy="2894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A50B1C-F3AD-4D09-9B0B-C213B12D61C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970" y="3781063"/>
            <a:ext cx="3511229" cy="2636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2703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36204-5E68-4DB5-9F2C-B576DD9F0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5" y="440575"/>
            <a:ext cx="11311923" cy="473825"/>
          </a:xfrm>
        </p:spPr>
        <p:txBody>
          <a:bodyPr/>
          <a:lstStyle/>
          <a:p>
            <a:r>
              <a:rPr lang="en-US" dirty="0"/>
              <a:t>Infrastructure:  Other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A3901-F278-4342-BC0C-7540DE692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075" y="1529541"/>
            <a:ext cx="10207025" cy="4647421"/>
          </a:xfrm>
        </p:spPr>
        <p:txBody>
          <a:bodyPr/>
          <a:lstStyle/>
          <a:p>
            <a:r>
              <a:rPr lang="en-US" dirty="0"/>
              <a:t>Continue </a:t>
            </a:r>
            <a:r>
              <a:rPr lang="en-US" b="1" dirty="0"/>
              <a:t>access management </a:t>
            </a:r>
            <a:r>
              <a:rPr lang="en-US" dirty="0"/>
              <a:t>approaches in suburban areas but consider new signals in urban areas.</a:t>
            </a:r>
          </a:p>
          <a:p>
            <a:r>
              <a:rPr lang="en-US" dirty="0"/>
              <a:t>Maintain safety focus on </a:t>
            </a:r>
            <a:r>
              <a:rPr lang="en-US" b="1" dirty="0"/>
              <a:t>right turn lanes </a:t>
            </a:r>
            <a:r>
              <a:rPr lang="en-US" dirty="0"/>
              <a:t>and be cautious of using right turn lanes in urban areas primarily to add capacity</a:t>
            </a:r>
          </a:p>
          <a:p>
            <a:r>
              <a:rPr lang="en-US" dirty="0"/>
              <a:t>Apply </a:t>
            </a:r>
            <a:r>
              <a:rPr lang="en-US" b="1" dirty="0"/>
              <a:t>signalization strategies </a:t>
            </a:r>
            <a:r>
              <a:rPr lang="en-US" dirty="0"/>
              <a:t>that consolidate traffic platoons and help to manage speeds</a:t>
            </a:r>
          </a:p>
          <a:p>
            <a:r>
              <a:rPr lang="en-US" dirty="0"/>
              <a:t>Adopt/Adapt FDOT’s intersection </a:t>
            </a:r>
            <a:r>
              <a:rPr lang="en-US" b="1" dirty="0"/>
              <a:t>lighting </a:t>
            </a:r>
            <a:r>
              <a:rPr lang="en-US" dirty="0"/>
              <a:t>standard to Collier County major roadways.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A59A15-5F84-413F-A735-212BACA3E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E64BD3-447C-4225-A73A-13588FF7C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744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DFB59-DA81-45A3-8572-59FDE9344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LRSP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8EB6E-181D-4952-B5BC-6DFAE97D2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075" y="1952972"/>
            <a:ext cx="5705879" cy="3648251"/>
          </a:xfrm>
        </p:spPr>
        <p:txBody>
          <a:bodyPr/>
          <a:lstStyle/>
          <a:p>
            <a:r>
              <a:rPr lang="en-US" dirty="0"/>
              <a:t>Process recommended by FHWA as “Proven Safety Countermeasure”</a:t>
            </a:r>
          </a:p>
          <a:p>
            <a:r>
              <a:rPr lang="en-US" dirty="0"/>
              <a:t>Data Driven</a:t>
            </a:r>
          </a:p>
          <a:p>
            <a:r>
              <a:rPr lang="en-US" dirty="0"/>
              <a:t>Multi-Disciplinary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3456D4-8D66-483F-8B5D-321CA0627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3B48C5-B801-47C0-A3F2-98213B56C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26" name="Picture 2" descr="The six-step Local Road Safety Plan development process is as follows: 1. Establish leadership. 2. Analyze safety data. 3. Determing emphasis areas. 4. Identify strategies. 5. Prioritize and incorporate strategies. 6. Evaluate and update.">
            <a:extLst>
              <a:ext uri="{FF2B5EF4-FFF2-40B4-BE49-F238E27FC236}">
                <a16:creationId xmlns:a16="http://schemas.microsoft.com/office/drawing/2014/main" id="{6812296B-D358-4E89-AFE5-C22655A65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955" y="1133213"/>
            <a:ext cx="5258681" cy="504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2527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9BF71-BBDD-4666-B669-B188C6C31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Non-Infrastructure Strategies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A75E5A-EF08-4BEC-8DC0-188C20B0A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7754B-E6B5-48FA-A2F4-8ECC533F1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29</a:t>
            </a:fld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32B636C8-1A6E-4AB8-9254-F8B61293A6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6997229"/>
              </p:ext>
            </p:extLst>
          </p:nvPr>
        </p:nvGraphicFramePr>
        <p:xfrm>
          <a:off x="698494" y="1274762"/>
          <a:ext cx="10515601" cy="44934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06783">
                  <a:extLst>
                    <a:ext uri="{9D8B030D-6E8A-4147-A177-3AD203B41FA5}">
                      <a16:colId xmlns:a16="http://schemas.microsoft.com/office/drawing/2014/main" val="2593588088"/>
                    </a:ext>
                  </a:extLst>
                </a:gridCol>
                <a:gridCol w="1411194">
                  <a:extLst>
                    <a:ext uri="{9D8B030D-6E8A-4147-A177-3AD203B41FA5}">
                      <a16:colId xmlns:a16="http://schemas.microsoft.com/office/drawing/2014/main" val="69145221"/>
                    </a:ext>
                  </a:extLst>
                </a:gridCol>
                <a:gridCol w="1331275">
                  <a:extLst>
                    <a:ext uri="{9D8B030D-6E8A-4147-A177-3AD203B41FA5}">
                      <a16:colId xmlns:a16="http://schemas.microsoft.com/office/drawing/2014/main" val="1593856879"/>
                    </a:ext>
                  </a:extLst>
                </a:gridCol>
                <a:gridCol w="1337584">
                  <a:extLst>
                    <a:ext uri="{9D8B030D-6E8A-4147-A177-3AD203B41FA5}">
                      <a16:colId xmlns:a16="http://schemas.microsoft.com/office/drawing/2014/main" val="1285430839"/>
                    </a:ext>
                  </a:extLst>
                </a:gridCol>
                <a:gridCol w="1728765">
                  <a:extLst>
                    <a:ext uri="{9D8B030D-6E8A-4147-A177-3AD203B41FA5}">
                      <a16:colId xmlns:a16="http://schemas.microsoft.com/office/drawing/2014/main" val="770808956"/>
                    </a:ext>
                  </a:extLst>
                </a:gridCol>
              </a:tblGrid>
              <a:tr h="6548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Non-Infrastructure Strategies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Intersection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Lane Departure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Non-Motorized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Rear End/ Sideswipe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12549985"/>
                  </a:ext>
                </a:extLst>
              </a:tr>
              <a:tr h="3198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Traffic Enforcement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5857967"/>
                  </a:ext>
                </a:extLst>
              </a:tr>
              <a:tr h="319881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</a:rPr>
                        <a:t>Targeted Speed Enforcement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7100180"/>
                  </a:ext>
                </a:extLst>
              </a:tr>
              <a:tr h="319881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</a:rPr>
                        <a:t>Red Light Running Enforcement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7987331"/>
                  </a:ext>
                </a:extLst>
              </a:tr>
              <a:tr h="319881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</a:rPr>
                        <a:t>Automated Enforcement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?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0662704"/>
                  </a:ext>
                </a:extLst>
              </a:tr>
              <a:tr h="319881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</a:rPr>
                        <a:t>Pedestrian Safety Enforcement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6845751"/>
                  </a:ext>
                </a:extLst>
              </a:tr>
              <a:tr h="3198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Bike Light and Retroreflective Material Give-Away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2290891"/>
                  </a:ext>
                </a:extLst>
              </a:tr>
              <a:tr h="3198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Young Driver Education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1577377"/>
                  </a:ext>
                </a:extLst>
              </a:tr>
              <a:tr h="3198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WalkWise/BikeSmart or Similar Campaign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69453593"/>
                  </a:ext>
                </a:extLst>
              </a:tr>
              <a:tr h="3198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Continuing Education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0427056"/>
                  </a:ext>
                </a:extLst>
              </a:tr>
              <a:tr h="3198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Safety Issue Reporting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2443822"/>
                  </a:ext>
                </a:extLst>
              </a:tr>
              <a:tr h="3198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Vision Zero Policy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3744581"/>
                  </a:ext>
                </a:extLst>
              </a:tr>
              <a:tr h="319881"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= Possible Contraindication</a:t>
                      </a: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8856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32731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36204-5E68-4DB5-9F2C-B576DD9F0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5" y="440575"/>
            <a:ext cx="11311923" cy="473825"/>
          </a:xfrm>
        </p:spPr>
        <p:txBody>
          <a:bodyPr/>
          <a:lstStyle/>
          <a:p>
            <a:r>
              <a:rPr lang="en-US" dirty="0"/>
              <a:t>Non-Infrastructure:  Law Enforcement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A3901-F278-4342-BC0C-7540DE692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075" y="1529541"/>
            <a:ext cx="8517925" cy="4647421"/>
          </a:xfrm>
        </p:spPr>
        <p:txBody>
          <a:bodyPr/>
          <a:lstStyle/>
          <a:p>
            <a:r>
              <a:rPr lang="en-US" dirty="0"/>
              <a:t>Align law enforcement with emphasis areas focusing on speed management and intersection crashes.</a:t>
            </a:r>
          </a:p>
          <a:p>
            <a:r>
              <a:rPr lang="en-US" dirty="0"/>
              <a:t>Consider applying for FDOT High Visibility Enforcement Grants as a way to educate pedestrians and cyclists and check driver yielding behavior.</a:t>
            </a:r>
          </a:p>
          <a:p>
            <a:r>
              <a:rPr lang="en-US" dirty="0"/>
              <a:t>Consider revisiting automated enforcement as a way to free-up human enforcement resources.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A59A15-5F84-413F-A735-212BACA3E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E64BD3-447C-4225-A73A-13588FF7C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511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36204-5E68-4DB5-9F2C-B576DD9F0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5" y="440575"/>
            <a:ext cx="11311923" cy="473825"/>
          </a:xfrm>
        </p:spPr>
        <p:txBody>
          <a:bodyPr/>
          <a:lstStyle/>
          <a:p>
            <a:r>
              <a:rPr lang="en-US" dirty="0"/>
              <a:t>Non-Infrastructure:  Give-</a:t>
            </a:r>
            <a:r>
              <a:rPr lang="en-US" dirty="0" err="1"/>
              <a:t>Aways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A3901-F278-4342-BC0C-7540DE692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075" y="1529541"/>
            <a:ext cx="4860325" cy="4647421"/>
          </a:xfrm>
        </p:spPr>
        <p:txBody>
          <a:bodyPr/>
          <a:lstStyle/>
          <a:p>
            <a:r>
              <a:rPr lang="en-US" dirty="0"/>
              <a:t>Provide retroreflective materials and bike light kits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A59A15-5F84-413F-A735-212BACA3E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E64BD3-447C-4225-A73A-13588FF7C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C770FE-CA3A-4215-9F33-E2F0BD59C1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622325" y="1628775"/>
            <a:ext cx="5943600" cy="380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296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36204-5E68-4DB5-9F2C-B576DD9F0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5" y="440575"/>
            <a:ext cx="11311923" cy="473825"/>
          </a:xfrm>
        </p:spPr>
        <p:txBody>
          <a:bodyPr/>
          <a:lstStyle/>
          <a:p>
            <a:r>
              <a:rPr lang="en-US" dirty="0"/>
              <a:t>Non-Infrastructure:  Teen Safe Driving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A3901-F278-4342-BC0C-7540DE692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075" y="1529541"/>
            <a:ext cx="4860325" cy="4647421"/>
          </a:xfrm>
        </p:spPr>
        <p:txBody>
          <a:bodyPr/>
          <a:lstStyle/>
          <a:p>
            <a:r>
              <a:rPr lang="en-US" dirty="0"/>
              <a:t>Engage with Florida Teen Safe Driving Coalition to identify and </a:t>
            </a:r>
            <a:r>
              <a:rPr lang="en-US" dirty="0" err="1"/>
              <a:t>intitiate</a:t>
            </a:r>
            <a:r>
              <a:rPr lang="en-US" dirty="0"/>
              <a:t> programs to reduce young driver crashes in Collier County.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A59A15-5F84-413F-A735-212BACA3E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E64BD3-447C-4225-A73A-13588FF7C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7" name="Picture 6" descr="A picture containing toy, map&#10;&#10;Description automatically generated">
            <a:extLst>
              <a:ext uri="{FF2B5EF4-FFF2-40B4-BE49-F238E27FC236}">
                <a16:creationId xmlns:a16="http://schemas.microsoft.com/office/drawing/2014/main" id="{CA93B775-2EF9-43BF-8A6E-A3B8CAB9B3B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11258"/>
            <a:ext cx="5841998" cy="43164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168622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36204-5E68-4DB5-9F2C-B576DD9F0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5" y="440575"/>
            <a:ext cx="11311923" cy="473825"/>
          </a:xfrm>
        </p:spPr>
        <p:txBody>
          <a:bodyPr/>
          <a:lstStyle/>
          <a:p>
            <a:r>
              <a:rPr lang="en-US" dirty="0"/>
              <a:t>Non-Infrastructure:  Adult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A3901-F278-4342-BC0C-7540DE692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075" y="1529541"/>
            <a:ext cx="4860325" cy="4647421"/>
          </a:xfrm>
        </p:spPr>
        <p:txBody>
          <a:bodyPr/>
          <a:lstStyle/>
          <a:p>
            <a:r>
              <a:rPr lang="en-US" dirty="0"/>
              <a:t>Consider implementing an adult education seminar program similar to the “</a:t>
            </a:r>
            <a:r>
              <a:rPr lang="en-US" dirty="0" err="1"/>
              <a:t>WalkWise</a:t>
            </a:r>
            <a:r>
              <a:rPr lang="en-US" dirty="0"/>
              <a:t>” program in the Tampa Bay area.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A59A15-5F84-413F-A735-212BACA3E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E64BD3-447C-4225-A73A-13588FF7C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8A0D96-40C2-4A2E-A790-F578BE5B0B0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88" y="1529541"/>
            <a:ext cx="6457909" cy="37989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212028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36204-5E68-4DB5-9F2C-B576DD9F0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5" y="440575"/>
            <a:ext cx="11311923" cy="473825"/>
          </a:xfrm>
        </p:spPr>
        <p:txBody>
          <a:bodyPr/>
          <a:lstStyle/>
          <a:p>
            <a:r>
              <a:rPr lang="en-US" dirty="0"/>
              <a:t>Non-Infrastructure:  Safety Concern Database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A3901-F278-4342-BC0C-7540DE692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075" y="1529541"/>
            <a:ext cx="6676425" cy="4647421"/>
          </a:xfrm>
        </p:spPr>
        <p:txBody>
          <a:bodyPr/>
          <a:lstStyle/>
          <a:p>
            <a:r>
              <a:rPr lang="en-US" dirty="0"/>
              <a:t>Consider implementing an online system to allow safety partners (or the general public) to post non-emergency safety concerns.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A59A15-5F84-413F-A735-212BACA3E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E64BD3-447C-4225-A73A-13588FF7C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BA65C3A8-0250-4174-BF19-D6B77EE95F8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530" y="1153159"/>
            <a:ext cx="4089395" cy="516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5352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36204-5E68-4DB5-9F2C-B576DD9F0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5" y="440575"/>
            <a:ext cx="11311923" cy="473825"/>
          </a:xfrm>
        </p:spPr>
        <p:txBody>
          <a:bodyPr/>
          <a:lstStyle/>
          <a:p>
            <a:r>
              <a:rPr lang="en-US" dirty="0"/>
              <a:t>Non-Infrastructure:  Vision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A3901-F278-4342-BC0C-7540DE692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075" y="1529541"/>
            <a:ext cx="10600725" cy="4647421"/>
          </a:xfrm>
        </p:spPr>
        <p:txBody>
          <a:bodyPr/>
          <a:lstStyle/>
          <a:p>
            <a:r>
              <a:rPr lang="en-US" dirty="0"/>
              <a:t>Begin identifying local champions to implement a Vision Zero policy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A59A15-5F84-413F-A735-212BACA3E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E64BD3-447C-4225-A73A-13588FF7C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245D33-8077-4AC5-8C63-CAB6758E1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940" y="2188542"/>
            <a:ext cx="97536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860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E27D7-5E7D-4D55-8B50-634670845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CF026-4908-4A46-99A8-EE0FDC4AB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Incorporate Committee Feedback</a:t>
            </a:r>
          </a:p>
          <a:p>
            <a:r>
              <a:rPr lang="en-US" dirty="0"/>
              <a:t>Finalize Report and Implementation Plan</a:t>
            </a:r>
          </a:p>
          <a:p>
            <a:r>
              <a:rPr lang="en-US" dirty="0"/>
              <a:t>Present to the MPO Board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8FD282-11F8-4BC1-A1D5-2837A8064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32CBE4-17AB-4BB3-87A8-AAF891CEA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7012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CEFE9-29DF-4AA8-9BF2-4BD6591AB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4A7C34-AAF4-4F61-878D-262904AB6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081ACE-919A-4FFE-B68A-CFA405067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891E58-6904-41D5-A648-8D02D8A42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075" y="1529541"/>
            <a:ext cx="11401084" cy="464742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Demian Miller, AICP			Anne McLaughlin</a:t>
            </a:r>
          </a:p>
          <a:p>
            <a:pPr marL="0" indent="0">
              <a:buNone/>
            </a:pPr>
            <a:r>
              <a:rPr lang="en-US" dirty="0"/>
              <a:t>Principal					Executive Director</a:t>
            </a:r>
          </a:p>
          <a:p>
            <a:pPr marL="0" indent="0">
              <a:buNone/>
            </a:pPr>
            <a:r>
              <a:rPr lang="en-US" dirty="0"/>
              <a:t>Tindale Oliver				Collier MPO 									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813-224-8862				239-252-5884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dmiller@tindaleoliver.com</a:t>
            </a:r>
            <a:r>
              <a:rPr lang="en-US" dirty="0"/>
              <a:t>		</a:t>
            </a:r>
            <a:r>
              <a:rPr lang="en-US" dirty="0">
                <a:hlinkClick r:id="rId3"/>
              </a:rPr>
              <a:t>anne.mclaughlin@colliercountyfl.gov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40647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2A484-6A3F-45DC-95D3-5CB95BFFB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Crash Data Stats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9B701D-9BAC-4B70-BC45-B3FB4D0B4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C3D02C-AC66-4F8B-A3AA-48EB12845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493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0905D-F003-4BA4-AD86-15620DFF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6" y="440575"/>
            <a:ext cx="11337324" cy="473825"/>
          </a:xfrm>
        </p:spPr>
        <p:txBody>
          <a:bodyPr/>
          <a:lstStyle/>
          <a:p>
            <a:r>
              <a:rPr lang="en-US" dirty="0"/>
              <a:t>Countywide Crash Data Analysis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3DD0C0-4538-4599-A201-863FE3F52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46235-9AF0-41EC-BAF8-E58C15B84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536F0E1-B81B-4697-BB2A-87074BEE621B}"/>
              </a:ext>
            </a:extLst>
          </p:cNvPr>
          <p:cNvSpPr txBox="1">
            <a:spLocks/>
          </p:cNvSpPr>
          <p:nvPr/>
        </p:nvSpPr>
        <p:spPr>
          <a:xfrm>
            <a:off x="626075" y="1529541"/>
            <a:ext cx="10964561" cy="46474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VMT Distribution of Collier County and Florida by Functional Class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Collier County relies more on signalized arterial and major collector roadways than the state as a whole.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Generally these roadways have worse safety outcomes than limited access highways and lower speed minor collector and local streets.</a:t>
            </a:r>
          </a:p>
          <a:p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5F31929-5039-4A21-8F14-8F9A2CB66C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00243"/>
              </p:ext>
            </p:extLst>
          </p:nvPr>
        </p:nvGraphicFramePr>
        <p:xfrm>
          <a:off x="626075" y="3790950"/>
          <a:ext cx="10964563" cy="23812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97038">
                  <a:extLst>
                    <a:ext uri="{9D8B030D-6E8A-4147-A177-3AD203B41FA5}">
                      <a16:colId xmlns:a16="http://schemas.microsoft.com/office/drawing/2014/main" val="663064633"/>
                    </a:ext>
                  </a:extLst>
                </a:gridCol>
                <a:gridCol w="1127414">
                  <a:extLst>
                    <a:ext uri="{9D8B030D-6E8A-4147-A177-3AD203B41FA5}">
                      <a16:colId xmlns:a16="http://schemas.microsoft.com/office/drawing/2014/main" val="3147076808"/>
                    </a:ext>
                  </a:extLst>
                </a:gridCol>
                <a:gridCol w="839609">
                  <a:extLst>
                    <a:ext uri="{9D8B030D-6E8A-4147-A177-3AD203B41FA5}">
                      <a16:colId xmlns:a16="http://schemas.microsoft.com/office/drawing/2014/main" val="1799588233"/>
                    </a:ext>
                  </a:extLst>
                </a:gridCol>
                <a:gridCol w="1127414">
                  <a:extLst>
                    <a:ext uri="{9D8B030D-6E8A-4147-A177-3AD203B41FA5}">
                      <a16:colId xmlns:a16="http://schemas.microsoft.com/office/drawing/2014/main" val="3797057055"/>
                    </a:ext>
                  </a:extLst>
                </a:gridCol>
                <a:gridCol w="839609">
                  <a:extLst>
                    <a:ext uri="{9D8B030D-6E8A-4147-A177-3AD203B41FA5}">
                      <a16:colId xmlns:a16="http://schemas.microsoft.com/office/drawing/2014/main" val="2614307884"/>
                    </a:ext>
                  </a:extLst>
                </a:gridCol>
                <a:gridCol w="3633479">
                  <a:extLst>
                    <a:ext uri="{9D8B030D-6E8A-4147-A177-3AD203B41FA5}">
                      <a16:colId xmlns:a16="http://schemas.microsoft.com/office/drawing/2014/main" val="1735215719"/>
                    </a:ext>
                  </a:extLst>
                </a:gridCol>
              </a:tblGrid>
              <a:tr h="34017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Roadway Functional Classification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Florida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Collier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Crash Characteristics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585647"/>
                  </a:ext>
                </a:extLst>
              </a:tr>
              <a:tr h="34017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Interstate, Turnpike &amp; Freeways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Limited Access, Low Crashes/VMT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3884607"/>
                  </a:ext>
                </a:extLst>
              </a:tr>
              <a:tr h="34017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Other Principle Arterials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Higher Speed, More Conflict Points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2920571"/>
                  </a:ext>
                </a:extLst>
              </a:tr>
              <a:tr h="34017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Minor Arterials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398295"/>
                  </a:ext>
                </a:extLst>
              </a:tr>
              <a:tr h="34017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Major Collectors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3620777"/>
                  </a:ext>
                </a:extLst>
              </a:tr>
              <a:tr h="34017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Minor Collectors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Lower Speed, Less Severe Crashes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7105807"/>
                  </a:ext>
                </a:extLst>
              </a:tr>
              <a:tr h="34017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Locals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012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39924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6DBE4D-3511-42AC-8EF3-44A55D313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517EAC-1FDC-4292-8434-050D19CF9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8D461D-8ADE-4476-BAAC-C1D880BFCD95}"/>
              </a:ext>
            </a:extLst>
          </p:cNvPr>
          <p:cNvSpPr txBox="1">
            <a:spLocks/>
          </p:cNvSpPr>
          <p:nvPr/>
        </p:nvSpPr>
        <p:spPr>
          <a:xfrm>
            <a:off x="626074" y="1537734"/>
            <a:ext cx="5469925" cy="51472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Crash Distribution by Major Roadway Number of Lanes:</a:t>
            </a:r>
          </a:p>
          <a:p>
            <a:pPr lvl="1"/>
            <a:r>
              <a:rPr lang="en-US" sz="2800" dirty="0"/>
              <a:t>2-lane major roadways have proportionately more severe crashes per vehicle mile travelled than multi-lane roads.</a:t>
            </a:r>
          </a:p>
          <a:p>
            <a:pPr lvl="1"/>
            <a:r>
              <a:rPr lang="en-US" sz="2800" dirty="0"/>
              <a:t>This could indicate rural highway safety issues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85E1EE5-2967-4F9F-8F37-28F6832FA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6" y="440575"/>
            <a:ext cx="11362724" cy="473825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Countywide</a:t>
            </a:r>
            <a:r>
              <a:rPr lang="en-US" dirty="0"/>
              <a:t> </a:t>
            </a:r>
            <a:r>
              <a:rPr lang="en-US" sz="4000" dirty="0">
                <a:solidFill>
                  <a:schemeClr val="accent1"/>
                </a:solidFill>
              </a:rPr>
              <a:t>Crash Data Analysis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DCD8CB8E-4FA6-4180-9E7F-24CEED57620F}"/>
              </a:ext>
            </a:extLst>
          </p:cNvPr>
          <p:cNvGraphicFramePr>
            <a:graphicFrameLocks noGrp="1"/>
          </p:cNvGraphicFramePr>
          <p:nvPr/>
        </p:nvGraphicFramePr>
        <p:xfrm>
          <a:off x="4943224" y="1402030"/>
          <a:ext cx="6325861" cy="4937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6FC1EE1-6AA4-4BC7-B873-ED3C20A5A557}"/>
              </a:ext>
            </a:extLst>
          </p:cNvPr>
          <p:cNvSpPr txBox="1"/>
          <p:nvPr/>
        </p:nvSpPr>
        <p:spPr>
          <a:xfrm>
            <a:off x="10867736" y="4627665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All Crashes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AA7CE3-1800-4C63-89D4-EA6D70024C33}"/>
              </a:ext>
            </a:extLst>
          </p:cNvPr>
          <p:cNvCxnSpPr>
            <a:cxnSpLocks/>
            <a:endCxn id="2" idx="1"/>
          </p:cNvCxnSpPr>
          <p:nvPr/>
        </p:nvCxnSpPr>
        <p:spPr>
          <a:xfrm>
            <a:off x="10094913" y="4508500"/>
            <a:ext cx="772823" cy="30383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63D8C61-3D24-4DAA-8EE2-A4BBD53BA982}"/>
              </a:ext>
            </a:extLst>
          </p:cNvPr>
          <p:cNvSpPr txBox="1"/>
          <p:nvPr/>
        </p:nvSpPr>
        <p:spPr>
          <a:xfrm>
            <a:off x="10431719" y="5189537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Severe Crashes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3D5E67-A845-4593-AA91-D9E983E9098B}"/>
              </a:ext>
            </a:extLst>
          </p:cNvPr>
          <p:cNvSpPr txBox="1"/>
          <p:nvPr/>
        </p:nvSpPr>
        <p:spPr>
          <a:xfrm>
            <a:off x="9657468" y="5751409"/>
            <a:ext cx="2510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Vehicle Miles Travelled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D3E8865-BDD2-4357-B723-6672A2186353}"/>
              </a:ext>
            </a:extLst>
          </p:cNvPr>
          <p:cNvSpPr/>
          <p:nvPr/>
        </p:nvSpPr>
        <p:spPr>
          <a:xfrm>
            <a:off x="7241077" y="2766010"/>
            <a:ext cx="2057400" cy="205740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14DF19A-3D89-4529-868F-E7C255BF0862}"/>
              </a:ext>
            </a:extLst>
          </p:cNvPr>
          <p:cNvSpPr/>
          <p:nvPr/>
        </p:nvSpPr>
        <p:spPr>
          <a:xfrm>
            <a:off x="6783877" y="2308810"/>
            <a:ext cx="2971800" cy="2971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B7A8AED-BF6C-4D80-AA35-71B5FC147845}"/>
              </a:ext>
            </a:extLst>
          </p:cNvPr>
          <p:cNvSpPr/>
          <p:nvPr/>
        </p:nvSpPr>
        <p:spPr>
          <a:xfrm>
            <a:off x="6326677" y="1851610"/>
            <a:ext cx="3886200" cy="38862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98FF21-E7DF-43A2-A82B-70F3567CF94E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9428163" y="4699000"/>
            <a:ext cx="1003556" cy="6752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A0AC1F7-5DA0-40B8-8D2C-3DD33ED05FEB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8801894" y="4648994"/>
            <a:ext cx="855574" cy="1287081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90854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8F850B73-6E29-4F20-9757-1DE510984037}"/>
              </a:ext>
            </a:extLst>
          </p:cNvPr>
          <p:cNvGraphicFramePr>
            <a:graphicFrameLocks noGrp="1"/>
          </p:cNvGraphicFramePr>
          <p:nvPr/>
        </p:nvGraphicFramePr>
        <p:xfrm>
          <a:off x="5905499" y="1710710"/>
          <a:ext cx="4795057" cy="4884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6DBE4D-3511-42AC-8EF3-44A55D313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517EAC-1FDC-4292-8434-050D19CF9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8D461D-8ADE-4476-BAAC-C1D880BFCD95}"/>
              </a:ext>
            </a:extLst>
          </p:cNvPr>
          <p:cNvSpPr txBox="1">
            <a:spLocks/>
          </p:cNvSpPr>
          <p:nvPr/>
        </p:nvSpPr>
        <p:spPr>
          <a:xfrm>
            <a:off x="626074" y="1537734"/>
            <a:ext cx="5469925" cy="51472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Major Roadway Crashes* by Sub-Area:</a:t>
            </a:r>
          </a:p>
          <a:p>
            <a:pPr lvl="1"/>
            <a:r>
              <a:rPr lang="en-US" sz="2800" dirty="0"/>
              <a:t>The Western (urban) part of the county accounts for 72% of all crashes and 57% of severe crashes—roughly proportional to vehicle miles of travel.</a:t>
            </a:r>
          </a:p>
          <a:p>
            <a:pPr lvl="1"/>
            <a:r>
              <a:rPr lang="en-US" sz="2800" dirty="0"/>
              <a:t>The eastern (rural ) part of the county has fewer crashes overall, but a greater proportion of severe crashes.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85E1EE5-2967-4F9F-8F37-28F6832FA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6" y="440575"/>
            <a:ext cx="11362724" cy="473825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Countywide</a:t>
            </a:r>
            <a:r>
              <a:rPr lang="en-US" dirty="0"/>
              <a:t> </a:t>
            </a:r>
            <a:r>
              <a:rPr lang="en-US" sz="4000" dirty="0">
                <a:solidFill>
                  <a:schemeClr val="accent1"/>
                </a:solidFill>
              </a:rPr>
              <a:t>Crash Data Analysis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FC1EE1-6AA4-4BC7-B873-ED3C20A5A557}"/>
              </a:ext>
            </a:extLst>
          </p:cNvPr>
          <p:cNvSpPr txBox="1"/>
          <p:nvPr/>
        </p:nvSpPr>
        <p:spPr>
          <a:xfrm>
            <a:off x="10867736" y="4627665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All Crashes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AA7CE3-1800-4C63-89D4-EA6D70024C33}"/>
              </a:ext>
            </a:extLst>
          </p:cNvPr>
          <p:cNvCxnSpPr>
            <a:cxnSpLocks/>
            <a:endCxn id="2" idx="1"/>
          </p:cNvCxnSpPr>
          <p:nvPr/>
        </p:nvCxnSpPr>
        <p:spPr>
          <a:xfrm>
            <a:off x="10094913" y="4508500"/>
            <a:ext cx="772823" cy="30383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63D8C61-3D24-4DAA-8EE2-A4BBD53BA982}"/>
              </a:ext>
            </a:extLst>
          </p:cNvPr>
          <p:cNvSpPr txBox="1"/>
          <p:nvPr/>
        </p:nvSpPr>
        <p:spPr>
          <a:xfrm>
            <a:off x="10431719" y="5189537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Severe Crashes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3D5E67-A845-4593-AA91-D9E983E9098B}"/>
              </a:ext>
            </a:extLst>
          </p:cNvPr>
          <p:cNvSpPr txBox="1"/>
          <p:nvPr/>
        </p:nvSpPr>
        <p:spPr>
          <a:xfrm>
            <a:off x="9657468" y="5751409"/>
            <a:ext cx="2510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Vehicle Miles Travelled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D3E8865-BDD2-4357-B723-6672A2186353}"/>
              </a:ext>
            </a:extLst>
          </p:cNvPr>
          <p:cNvSpPr/>
          <p:nvPr/>
        </p:nvSpPr>
        <p:spPr>
          <a:xfrm>
            <a:off x="7241077" y="2766010"/>
            <a:ext cx="2057400" cy="205740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14DF19A-3D89-4529-868F-E7C255BF0862}"/>
              </a:ext>
            </a:extLst>
          </p:cNvPr>
          <p:cNvSpPr/>
          <p:nvPr/>
        </p:nvSpPr>
        <p:spPr>
          <a:xfrm>
            <a:off x="6783877" y="2308810"/>
            <a:ext cx="2971800" cy="2971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B7A8AED-BF6C-4D80-AA35-71B5FC147845}"/>
              </a:ext>
            </a:extLst>
          </p:cNvPr>
          <p:cNvSpPr/>
          <p:nvPr/>
        </p:nvSpPr>
        <p:spPr>
          <a:xfrm>
            <a:off x="6326677" y="1851610"/>
            <a:ext cx="3886200" cy="38862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98FF21-E7DF-43A2-A82B-70F3567CF94E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9428163" y="4699000"/>
            <a:ext cx="1003556" cy="6752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A0AC1F7-5DA0-40B8-8D2C-3DD33ED05FEB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8801894" y="4648994"/>
            <a:ext cx="855574" cy="1287081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5307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B24DCE59-38BB-494D-8E52-99C8FA9CD3BE}"/>
              </a:ext>
            </a:extLst>
          </p:cNvPr>
          <p:cNvGraphicFramePr>
            <a:graphicFrameLocks/>
          </p:cNvGraphicFramePr>
          <p:nvPr/>
        </p:nvGraphicFramePr>
        <p:xfrm>
          <a:off x="5305826" y="1717033"/>
          <a:ext cx="6056900" cy="5212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6DBE4D-3511-42AC-8EF3-44A55D313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517EAC-1FDC-4292-8434-050D19CF9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8D461D-8ADE-4476-BAAC-C1D880BFCD95}"/>
              </a:ext>
            </a:extLst>
          </p:cNvPr>
          <p:cNvSpPr txBox="1">
            <a:spLocks/>
          </p:cNvSpPr>
          <p:nvPr/>
        </p:nvSpPr>
        <p:spPr>
          <a:xfrm>
            <a:off x="626074" y="1537734"/>
            <a:ext cx="5469925" cy="51472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Lighting Condition</a:t>
            </a:r>
          </a:p>
          <a:p>
            <a:pPr lvl="1"/>
            <a:r>
              <a:rPr lang="en-US" sz="2800" dirty="0"/>
              <a:t>78% of all crashes occur during daylight hours.</a:t>
            </a:r>
          </a:p>
          <a:p>
            <a:pPr lvl="1"/>
            <a:r>
              <a:rPr lang="en-US" sz="2800" dirty="0"/>
              <a:t>Only 58% of severe crashes occur during daylight.</a:t>
            </a:r>
          </a:p>
          <a:p>
            <a:pPr lvl="1"/>
            <a:endParaRPr lang="en-US" sz="2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85E1EE5-2967-4F9F-8F37-28F6832FA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6" y="440575"/>
            <a:ext cx="11362724" cy="473825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Countywide</a:t>
            </a:r>
            <a:r>
              <a:rPr lang="en-US" dirty="0"/>
              <a:t> </a:t>
            </a:r>
            <a:r>
              <a:rPr lang="en-US" sz="4000" dirty="0">
                <a:solidFill>
                  <a:schemeClr val="accent1"/>
                </a:solidFill>
              </a:rPr>
              <a:t>Crash Data Analysis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FC1EE1-6AA4-4BC7-B873-ED3C20A5A557}"/>
              </a:ext>
            </a:extLst>
          </p:cNvPr>
          <p:cNvSpPr txBox="1"/>
          <p:nvPr/>
        </p:nvSpPr>
        <p:spPr>
          <a:xfrm>
            <a:off x="10867736" y="4627665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All Crashes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AA7CE3-1800-4C63-89D4-EA6D70024C33}"/>
              </a:ext>
            </a:extLst>
          </p:cNvPr>
          <p:cNvCxnSpPr>
            <a:cxnSpLocks/>
            <a:endCxn id="2" idx="1"/>
          </p:cNvCxnSpPr>
          <p:nvPr/>
        </p:nvCxnSpPr>
        <p:spPr>
          <a:xfrm>
            <a:off x="10094913" y="4508500"/>
            <a:ext cx="772823" cy="30383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63D8C61-3D24-4DAA-8EE2-A4BBD53BA982}"/>
              </a:ext>
            </a:extLst>
          </p:cNvPr>
          <p:cNvSpPr txBox="1"/>
          <p:nvPr/>
        </p:nvSpPr>
        <p:spPr>
          <a:xfrm>
            <a:off x="10431719" y="5189537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Severe Crashes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14DF19A-3D89-4529-868F-E7C255BF0862}"/>
              </a:ext>
            </a:extLst>
          </p:cNvPr>
          <p:cNvSpPr/>
          <p:nvPr/>
        </p:nvSpPr>
        <p:spPr>
          <a:xfrm>
            <a:off x="6783877" y="2308810"/>
            <a:ext cx="2971800" cy="2971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B7A8AED-BF6C-4D80-AA35-71B5FC147845}"/>
              </a:ext>
            </a:extLst>
          </p:cNvPr>
          <p:cNvSpPr/>
          <p:nvPr/>
        </p:nvSpPr>
        <p:spPr>
          <a:xfrm>
            <a:off x="6326677" y="1851610"/>
            <a:ext cx="3886200" cy="38862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98FF21-E7DF-43A2-A82B-70F3567CF94E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9428163" y="4699000"/>
            <a:ext cx="1003556" cy="6752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6503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BF41839F-C25D-483C-BF97-3E780860E025}"/>
              </a:ext>
            </a:extLst>
          </p:cNvPr>
          <p:cNvGraphicFramePr>
            <a:graphicFrameLocks/>
          </p:cNvGraphicFramePr>
          <p:nvPr/>
        </p:nvGraphicFramePr>
        <p:xfrm>
          <a:off x="4221005" y="1680410"/>
          <a:ext cx="7755924" cy="4936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6DBE4D-3511-42AC-8EF3-44A55D313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517EAC-1FDC-4292-8434-050D19CF9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8D461D-8ADE-4476-BAAC-C1D880BFCD95}"/>
              </a:ext>
            </a:extLst>
          </p:cNvPr>
          <p:cNvSpPr txBox="1">
            <a:spLocks/>
          </p:cNvSpPr>
          <p:nvPr/>
        </p:nvSpPr>
        <p:spPr>
          <a:xfrm>
            <a:off x="626074" y="1537734"/>
            <a:ext cx="5469925" cy="51472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Non-Motorized Crashes by Lighting Condition:</a:t>
            </a:r>
          </a:p>
          <a:p>
            <a:pPr lvl="1"/>
            <a:r>
              <a:rPr lang="en-US" sz="2800" dirty="0"/>
              <a:t>Non-motorized crashes are more likely to occur outside of daylight hours.</a:t>
            </a:r>
          </a:p>
          <a:p>
            <a:pPr lvl="1"/>
            <a:r>
              <a:rPr lang="en-US" sz="2800" dirty="0"/>
              <a:t>This is especially true of severe non-motorized crashes.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85E1EE5-2967-4F9F-8F37-28F6832FA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6" y="440575"/>
            <a:ext cx="11362724" cy="473825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Countywide</a:t>
            </a:r>
            <a:r>
              <a:rPr lang="en-US" dirty="0"/>
              <a:t> </a:t>
            </a:r>
            <a:r>
              <a:rPr lang="en-US" sz="4000" dirty="0">
                <a:solidFill>
                  <a:schemeClr val="accent1"/>
                </a:solidFill>
              </a:rPr>
              <a:t>Crash Data Analysis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FC1EE1-6AA4-4BC7-B873-ED3C20A5A557}"/>
              </a:ext>
            </a:extLst>
          </p:cNvPr>
          <p:cNvSpPr txBox="1"/>
          <p:nvPr/>
        </p:nvSpPr>
        <p:spPr>
          <a:xfrm>
            <a:off x="10461336" y="4284765"/>
            <a:ext cx="1710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Severe</a:t>
            </a:r>
          </a:p>
          <a:p>
            <a:r>
              <a:rPr lang="en-US" b="1" dirty="0"/>
              <a:t>Non-Motorized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AA7CE3-1800-4C63-89D4-EA6D70024C33}"/>
              </a:ext>
            </a:extLst>
          </p:cNvPr>
          <p:cNvCxnSpPr>
            <a:cxnSpLocks/>
            <a:endCxn id="2" idx="1"/>
          </p:cNvCxnSpPr>
          <p:nvPr/>
        </p:nvCxnSpPr>
        <p:spPr>
          <a:xfrm>
            <a:off x="10096500" y="4404865"/>
            <a:ext cx="364836" cy="20306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63D8C61-3D24-4DAA-8EE2-A4BBD53BA982}"/>
              </a:ext>
            </a:extLst>
          </p:cNvPr>
          <p:cNvSpPr txBox="1"/>
          <p:nvPr/>
        </p:nvSpPr>
        <p:spPr>
          <a:xfrm>
            <a:off x="10419019" y="5037137"/>
            <a:ext cx="1710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All</a:t>
            </a:r>
          </a:p>
          <a:p>
            <a:r>
              <a:rPr lang="en-US" b="1" dirty="0"/>
              <a:t>Non-Motorized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3D5E67-A845-4593-AA91-D9E983E9098B}"/>
              </a:ext>
            </a:extLst>
          </p:cNvPr>
          <p:cNvSpPr txBox="1"/>
          <p:nvPr/>
        </p:nvSpPr>
        <p:spPr>
          <a:xfrm>
            <a:off x="9644768" y="5751409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All Crashes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D3E8865-BDD2-4357-B723-6672A2186353}"/>
              </a:ext>
            </a:extLst>
          </p:cNvPr>
          <p:cNvSpPr/>
          <p:nvPr/>
        </p:nvSpPr>
        <p:spPr>
          <a:xfrm>
            <a:off x="7228377" y="2766010"/>
            <a:ext cx="2057400" cy="205740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14DF19A-3D89-4529-868F-E7C255BF0862}"/>
              </a:ext>
            </a:extLst>
          </p:cNvPr>
          <p:cNvSpPr/>
          <p:nvPr/>
        </p:nvSpPr>
        <p:spPr>
          <a:xfrm>
            <a:off x="6771177" y="2308810"/>
            <a:ext cx="2971800" cy="2971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B7A8AED-BF6C-4D80-AA35-71B5FC147845}"/>
              </a:ext>
            </a:extLst>
          </p:cNvPr>
          <p:cNvSpPr/>
          <p:nvPr/>
        </p:nvSpPr>
        <p:spPr>
          <a:xfrm>
            <a:off x="6313977" y="1851610"/>
            <a:ext cx="3886200" cy="38862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98FF21-E7DF-43A2-A82B-70F3567CF94E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9546936" y="4621530"/>
            <a:ext cx="872083" cy="7387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A0AC1F7-5DA0-40B8-8D2C-3DD33ED05FEB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8789194" y="4648994"/>
            <a:ext cx="855574" cy="1287081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9497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CEFE9-29DF-4AA8-9BF2-4BD6591AB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34" y="3056756"/>
            <a:ext cx="9698331" cy="744487"/>
          </a:xfrm>
        </p:spPr>
        <p:txBody>
          <a:bodyPr/>
          <a:lstStyle/>
          <a:p>
            <a:pPr algn="ctr"/>
            <a:r>
              <a:rPr lang="en-US" dirty="0"/>
              <a:t>PUBLIC SURVEY 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4A7C34-AAF4-4F61-878D-262904AB6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081ACE-919A-4FFE-B68A-CFA405067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0108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D499B-8283-4991-A32D-5B1AFB205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6" y="440575"/>
            <a:ext cx="9698331" cy="678651"/>
          </a:xfrm>
        </p:spPr>
        <p:txBody>
          <a:bodyPr/>
          <a:lstStyle/>
          <a:p>
            <a:r>
              <a:rPr lang="en-US" dirty="0"/>
              <a:t>Live/Work &amp; 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D246D9-2410-430D-A2E6-746286535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34A321-B4CE-472F-B106-20617DCC2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44</a:t>
            </a:fld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4FE3DCA-8616-4731-ACE4-8BC8C8FFA9FD}"/>
              </a:ext>
            </a:extLst>
          </p:cNvPr>
          <p:cNvGraphicFramePr/>
          <p:nvPr/>
        </p:nvGraphicFramePr>
        <p:xfrm>
          <a:off x="231713" y="1584960"/>
          <a:ext cx="5212080" cy="256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C492C15A-28B6-45E0-A4FA-1DAB06F7942F}"/>
              </a:ext>
            </a:extLst>
          </p:cNvPr>
          <p:cNvGraphicFramePr/>
          <p:nvPr/>
        </p:nvGraphicFramePr>
        <p:xfrm>
          <a:off x="6408420" y="1584960"/>
          <a:ext cx="4937760" cy="256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321A22E8-34E1-486B-9018-B3F15C8D6B19}"/>
              </a:ext>
            </a:extLst>
          </p:cNvPr>
          <p:cNvSpPr txBox="1"/>
          <p:nvPr/>
        </p:nvSpPr>
        <p:spPr>
          <a:xfrm>
            <a:off x="231713" y="4232885"/>
            <a:ext cx="5060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Please describe yourself by checking all that apply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3A4C76-91D7-4166-85C5-98BFF46370E8}"/>
              </a:ext>
            </a:extLst>
          </p:cNvPr>
          <p:cNvSpPr txBox="1"/>
          <p:nvPr/>
        </p:nvSpPr>
        <p:spPr>
          <a:xfrm>
            <a:off x="6408420" y="4232885"/>
            <a:ext cx="5060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is your age?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4FEC651-6D9F-4A8B-A247-839AC9EFE765}"/>
              </a:ext>
            </a:extLst>
          </p:cNvPr>
          <p:cNvSpPr/>
          <p:nvPr/>
        </p:nvSpPr>
        <p:spPr>
          <a:xfrm>
            <a:off x="672175" y="3445651"/>
            <a:ext cx="4771618" cy="45417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0F361C6-0DA7-4407-921F-C9AC2CFA373B}"/>
              </a:ext>
            </a:extLst>
          </p:cNvPr>
          <p:cNvSpPr/>
          <p:nvPr/>
        </p:nvSpPr>
        <p:spPr>
          <a:xfrm>
            <a:off x="1192959" y="2779535"/>
            <a:ext cx="2967258" cy="36333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7BD25C6-DBF4-4083-ADDA-4599672AA4A4}"/>
              </a:ext>
            </a:extLst>
          </p:cNvPr>
          <p:cNvSpPr/>
          <p:nvPr/>
        </p:nvSpPr>
        <p:spPr>
          <a:xfrm>
            <a:off x="6405039" y="2077081"/>
            <a:ext cx="4828153" cy="106579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382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CEFE9-29DF-4AA8-9BF2-4BD6591AB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6" y="440575"/>
            <a:ext cx="9698331" cy="72254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4A7C34-AAF4-4F61-878D-262904AB6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081ACE-919A-4FFE-B68A-CFA405067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45</a:t>
            </a:fld>
            <a:endParaRPr 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0375074-F14E-47C6-9173-4915EF3385D5}"/>
              </a:ext>
            </a:extLst>
          </p:cNvPr>
          <p:cNvGraphicFramePr/>
          <p:nvPr/>
        </p:nvGraphicFramePr>
        <p:xfrm>
          <a:off x="231713" y="143256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6730362D-37B2-42BF-B42E-0F9500A03165}"/>
              </a:ext>
            </a:extLst>
          </p:cNvPr>
          <p:cNvGraphicFramePr/>
          <p:nvPr/>
        </p:nvGraphicFramePr>
        <p:xfrm>
          <a:off x="6642095" y="143256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7B28F7FC-74DA-44F7-877E-F45C81C3D90D}"/>
              </a:ext>
            </a:extLst>
          </p:cNvPr>
          <p:cNvSpPr txBox="1"/>
          <p:nvPr/>
        </p:nvSpPr>
        <p:spPr>
          <a:xfrm>
            <a:off x="231713" y="4232885"/>
            <a:ext cx="5406078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often do you drive a motor vehicle (Choose one)?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C8A752-9CDE-446D-88EE-05B09DD52C79}"/>
              </a:ext>
            </a:extLst>
          </p:cNvPr>
          <p:cNvSpPr txBox="1"/>
          <p:nvPr/>
        </p:nvSpPr>
        <p:spPr>
          <a:xfrm>
            <a:off x="6468976" y="4593298"/>
            <a:ext cx="5060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much time do you typically spend traveling each day (Choose one)?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870478A-9413-457C-8E4E-81F5B306AB4B}"/>
              </a:ext>
            </a:extLst>
          </p:cNvPr>
          <p:cNvSpPr/>
          <p:nvPr/>
        </p:nvSpPr>
        <p:spPr>
          <a:xfrm rot="16200000">
            <a:off x="-311461" y="2244017"/>
            <a:ext cx="2669728" cy="93256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8A630AA-E930-4AEC-BA7F-1441100AE52D}"/>
              </a:ext>
            </a:extLst>
          </p:cNvPr>
          <p:cNvSpPr/>
          <p:nvPr/>
        </p:nvSpPr>
        <p:spPr>
          <a:xfrm rot="16200000">
            <a:off x="8898875" y="2278075"/>
            <a:ext cx="3359696" cy="127074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262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CEFE9-29DF-4AA8-9BF2-4BD6591AB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6" y="440575"/>
            <a:ext cx="9698331" cy="7737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4A7C34-AAF4-4F61-878D-262904AB6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081ACE-919A-4FFE-B68A-CFA405067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46</a:t>
            </a:fld>
            <a:endParaRPr 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4128995B-FA14-477D-9C4E-B370972EC07B}"/>
              </a:ext>
            </a:extLst>
          </p:cNvPr>
          <p:cNvGraphicFramePr/>
          <p:nvPr/>
        </p:nvGraphicFramePr>
        <p:xfrm>
          <a:off x="231713" y="156972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95AAA263-8FBE-4EBA-A0EA-0162F49C519E}"/>
              </a:ext>
            </a:extLst>
          </p:cNvPr>
          <p:cNvGraphicFramePr/>
          <p:nvPr/>
        </p:nvGraphicFramePr>
        <p:xfrm>
          <a:off x="6381040" y="152107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CC2B582C-948E-469E-908E-24B00E495C47}"/>
              </a:ext>
            </a:extLst>
          </p:cNvPr>
          <p:cNvSpPr txBox="1"/>
          <p:nvPr/>
        </p:nvSpPr>
        <p:spPr>
          <a:xfrm>
            <a:off x="6414244" y="4308970"/>
            <a:ext cx="5060907" cy="676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your usual destination when using your #1 ranked mode of transportation (Rank from 1-5 with 1 being where you travel most often and 5 being where you travel least often)?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7FA00D-0DD8-4C30-9D99-FFCE3CCA8C1C}"/>
              </a:ext>
            </a:extLst>
          </p:cNvPr>
          <p:cNvSpPr txBox="1"/>
          <p:nvPr/>
        </p:nvSpPr>
        <p:spPr>
          <a:xfrm>
            <a:off x="231713" y="4264271"/>
            <a:ext cx="5060907" cy="478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1200"/>
              </a:spcBef>
              <a:spcAft>
                <a:spcPts val="10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do you usually travel from place to place? (Rank from 1-6 with 1 being the most frequently used mode of transportation and 6 is the least used)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DB3C5C4-8B58-4614-8CC0-AFE7AB8B2F20}"/>
              </a:ext>
            </a:extLst>
          </p:cNvPr>
          <p:cNvSpPr/>
          <p:nvPr/>
        </p:nvSpPr>
        <p:spPr>
          <a:xfrm rot="16200000">
            <a:off x="1096725" y="2501632"/>
            <a:ext cx="2523888" cy="66006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AA385A7-4BF8-4F38-8275-369DE9D734F3}"/>
              </a:ext>
            </a:extLst>
          </p:cNvPr>
          <p:cNvSpPr/>
          <p:nvPr/>
        </p:nvSpPr>
        <p:spPr>
          <a:xfrm rot="16200000">
            <a:off x="6171455" y="2530487"/>
            <a:ext cx="2172442" cy="76906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20E0FFB-D9A3-430B-B609-281CE5123AC1}"/>
              </a:ext>
            </a:extLst>
          </p:cNvPr>
          <p:cNvSpPr/>
          <p:nvPr/>
        </p:nvSpPr>
        <p:spPr>
          <a:xfrm rot="16200000">
            <a:off x="7512344" y="2578317"/>
            <a:ext cx="2639588" cy="82961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975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2A484-6A3F-45DC-95D3-5CB95BFFB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316" y="532015"/>
            <a:ext cx="9698331" cy="473825"/>
          </a:xfrm>
        </p:spPr>
        <p:txBody>
          <a:bodyPr/>
          <a:lstStyle/>
          <a:p>
            <a:r>
              <a:rPr lang="en-US" dirty="0"/>
              <a:t>Driver Behavior and Needs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9B701D-9BAC-4B70-BC45-B3FB4D0B4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C3D02C-AC66-4F8B-A3AA-48EB12845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47</a:t>
            </a:fld>
            <a:endParaRPr lang="en-US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4048EBA-7F03-456E-9722-F41F4F1B667C}"/>
              </a:ext>
            </a:extLst>
          </p:cNvPr>
          <p:cNvGraphicFramePr/>
          <p:nvPr/>
        </p:nvGraphicFramePr>
        <p:xfrm>
          <a:off x="278401" y="1267894"/>
          <a:ext cx="5212080" cy="3474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80303E0C-6885-43FF-AE5C-FC03EF294A61}"/>
              </a:ext>
            </a:extLst>
          </p:cNvPr>
          <p:cNvGraphicFramePr/>
          <p:nvPr/>
        </p:nvGraphicFramePr>
        <p:xfrm>
          <a:off x="5799378" y="1514336"/>
          <a:ext cx="6035040" cy="246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99E010A-38C9-4B05-B0DC-CDD08817AEA1}"/>
              </a:ext>
            </a:extLst>
          </p:cNvPr>
          <p:cNvSpPr txBox="1"/>
          <p:nvPr/>
        </p:nvSpPr>
        <p:spPr>
          <a:xfrm>
            <a:off x="340714" y="4881778"/>
            <a:ext cx="5666470" cy="543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the items below, which are your top three safety concerns about traveling in Collier County (Choose three)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E50E61-5CAF-4D67-8DBF-7E2E71E55E57}"/>
              </a:ext>
            </a:extLst>
          </p:cNvPr>
          <p:cNvSpPr txBox="1"/>
          <p:nvPr/>
        </p:nvSpPr>
        <p:spPr>
          <a:xfrm>
            <a:off x="6286444" y="4073109"/>
            <a:ext cx="5060907" cy="773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your level of support for the following safety improvements? (Rank each from 1 to 5, with 1 being the most support and 5 being the least support)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6A6945-728E-45C4-ADD4-FE3258FC4E79}"/>
              </a:ext>
            </a:extLst>
          </p:cNvPr>
          <p:cNvSpPr/>
          <p:nvPr/>
        </p:nvSpPr>
        <p:spPr>
          <a:xfrm>
            <a:off x="641317" y="2083136"/>
            <a:ext cx="4675526" cy="25433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B6A64EC-5411-4543-83C9-35ABEC184E05}"/>
              </a:ext>
            </a:extLst>
          </p:cNvPr>
          <p:cNvSpPr/>
          <p:nvPr/>
        </p:nvSpPr>
        <p:spPr>
          <a:xfrm>
            <a:off x="641317" y="2562188"/>
            <a:ext cx="4675526" cy="25433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D1EAC7-A082-4938-989D-9E4171C22EE1}"/>
              </a:ext>
            </a:extLst>
          </p:cNvPr>
          <p:cNvSpPr/>
          <p:nvPr/>
        </p:nvSpPr>
        <p:spPr>
          <a:xfrm>
            <a:off x="641317" y="3260260"/>
            <a:ext cx="4675526" cy="25433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D80E8C4-DA9B-4188-AC75-5EAE50FF5F9E}"/>
              </a:ext>
            </a:extLst>
          </p:cNvPr>
          <p:cNvSpPr/>
          <p:nvPr/>
        </p:nvSpPr>
        <p:spPr>
          <a:xfrm>
            <a:off x="7000737" y="1616854"/>
            <a:ext cx="4675526" cy="37544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61C561E-F5CA-4C43-BE2E-D7137AAA9048}"/>
              </a:ext>
            </a:extLst>
          </p:cNvPr>
          <p:cNvSpPr/>
          <p:nvPr/>
        </p:nvSpPr>
        <p:spPr>
          <a:xfrm>
            <a:off x="5853397" y="2311748"/>
            <a:ext cx="4556229" cy="34884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8E10D56-1F2D-4AF1-B5C0-1FEFA5F8B574}"/>
              </a:ext>
            </a:extLst>
          </p:cNvPr>
          <p:cNvSpPr/>
          <p:nvPr/>
        </p:nvSpPr>
        <p:spPr>
          <a:xfrm>
            <a:off x="5853398" y="2658454"/>
            <a:ext cx="4356394" cy="34884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208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2A484-6A3F-45DC-95D3-5CB95BFFB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Bicycle/Pedestrian Demand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9B701D-9BAC-4B70-BC45-B3FB4D0B4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C3D02C-AC66-4F8B-A3AA-48EB12845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48</a:t>
            </a:fld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05CC4FE-865E-4BB3-8BF9-64449993F06A}"/>
              </a:ext>
            </a:extLst>
          </p:cNvPr>
          <p:cNvGraphicFramePr/>
          <p:nvPr/>
        </p:nvGraphicFramePr>
        <p:xfrm>
          <a:off x="442331" y="113184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AB88D27-4566-4376-860B-CD64B185BE8D}"/>
              </a:ext>
            </a:extLst>
          </p:cNvPr>
          <p:cNvGraphicFramePr/>
          <p:nvPr/>
        </p:nvGraphicFramePr>
        <p:xfrm>
          <a:off x="6903151" y="115963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AE88F3A-D5D4-4187-BC55-40D2525B1FE3}"/>
              </a:ext>
            </a:extLst>
          </p:cNvPr>
          <p:cNvSpPr txBox="1"/>
          <p:nvPr/>
        </p:nvSpPr>
        <p:spPr>
          <a:xfrm>
            <a:off x="231713" y="4232885"/>
            <a:ext cx="5060907" cy="671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indent="-22860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often do you walk and/or ride a bicycle? (choose one)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C53293-CA2F-40C4-8D39-ED1B7205AE3A}"/>
              </a:ext>
            </a:extLst>
          </p:cNvPr>
          <p:cNvSpPr txBox="1"/>
          <p:nvPr/>
        </p:nvSpPr>
        <p:spPr>
          <a:xfrm>
            <a:off x="6408420" y="4232885"/>
            <a:ext cx="5060907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often do you walk? (choose one)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221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0689A-48FF-47CE-B60E-2FAF2BFAA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5F8299C-C726-4055-81B6-DCFFDBE45F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469911"/>
              </p:ext>
            </p:extLst>
          </p:nvPr>
        </p:nvGraphicFramePr>
        <p:xfrm>
          <a:off x="625475" y="1528763"/>
          <a:ext cx="10964861" cy="3775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3943">
                  <a:extLst>
                    <a:ext uri="{9D8B030D-6E8A-4147-A177-3AD203B41FA5}">
                      <a16:colId xmlns:a16="http://schemas.microsoft.com/office/drawing/2014/main" val="1226816408"/>
                    </a:ext>
                  </a:extLst>
                </a:gridCol>
                <a:gridCol w="2490306">
                  <a:extLst>
                    <a:ext uri="{9D8B030D-6E8A-4147-A177-3AD203B41FA5}">
                      <a16:colId xmlns:a16="http://schemas.microsoft.com/office/drawing/2014/main" val="3663522549"/>
                    </a:ext>
                  </a:extLst>
                </a:gridCol>
                <a:gridCol w="2490306">
                  <a:extLst>
                    <a:ext uri="{9D8B030D-6E8A-4147-A177-3AD203B41FA5}">
                      <a16:colId xmlns:a16="http://schemas.microsoft.com/office/drawing/2014/main" val="1388915818"/>
                    </a:ext>
                  </a:extLst>
                </a:gridCol>
                <a:gridCol w="2490306">
                  <a:extLst>
                    <a:ext uri="{9D8B030D-6E8A-4147-A177-3AD203B41FA5}">
                      <a16:colId xmlns:a16="http://schemas.microsoft.com/office/drawing/2014/main" val="2606248665"/>
                    </a:ext>
                  </a:extLst>
                </a:gridCol>
              </a:tblGrid>
              <a:tr h="17132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2921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Florida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2921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Collier County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2921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Collier County vs. Florida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07381610"/>
                  </a:ext>
                </a:extLst>
              </a:tr>
              <a:tr h="6874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Crashes/100k Pop.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2921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1,904 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2921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1,413 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2921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74%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15299980"/>
                  </a:ext>
                </a:extLst>
              </a:tr>
              <a:tr h="6874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Fatalities/100k Pop.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2921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15 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2921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11 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2921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73%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83373749"/>
                  </a:ext>
                </a:extLst>
              </a:tr>
              <a:tr h="6874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Injuries/100k Pop.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2921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1,204 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2921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806 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2921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67%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04169584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55EF42-66D1-4894-9D9A-E769E5B45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45DA2D-34E9-456A-8834-3CEC5C2A1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8ACD677-4152-4704-885A-529390068F05}"/>
              </a:ext>
            </a:extLst>
          </p:cNvPr>
          <p:cNvSpPr txBox="1">
            <a:spLocks/>
          </p:cNvSpPr>
          <p:nvPr/>
        </p:nvSpPr>
        <p:spPr>
          <a:xfrm>
            <a:off x="613869" y="5638800"/>
            <a:ext cx="10964261" cy="17404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Overall, Collier County performs better than the State of Florida</a:t>
            </a:r>
          </a:p>
        </p:txBody>
      </p:sp>
    </p:spTree>
    <p:extLst>
      <p:ext uri="{BB962C8B-B14F-4D97-AF65-F5344CB8AC3E}">
        <p14:creationId xmlns:p14="http://schemas.microsoft.com/office/powerpoint/2010/main" val="28565498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2A484-6A3F-45DC-95D3-5CB95BFFB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Walking/Biking Comfort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9B701D-9BAC-4B70-BC45-B3FB4D0B4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C3D02C-AC66-4F8B-A3AA-48EB12845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49</a:t>
            </a:fld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4509963-ED6B-4D69-9C22-50BA651936B4}"/>
              </a:ext>
            </a:extLst>
          </p:cNvPr>
          <p:cNvGraphicFramePr/>
          <p:nvPr/>
        </p:nvGraphicFramePr>
        <p:xfrm>
          <a:off x="626076" y="105091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E38D527-76DD-4AC0-B1F7-D71857D8F4CC}"/>
              </a:ext>
            </a:extLst>
          </p:cNvPr>
          <p:cNvGraphicFramePr/>
          <p:nvPr/>
        </p:nvGraphicFramePr>
        <p:xfrm>
          <a:off x="6903151" y="105091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B201FBC-5942-4191-BFD4-ECCF9D028213}"/>
              </a:ext>
            </a:extLst>
          </p:cNvPr>
          <p:cNvSpPr txBox="1"/>
          <p:nvPr/>
        </p:nvSpPr>
        <p:spPr>
          <a:xfrm>
            <a:off x="231713" y="4232885"/>
            <a:ext cx="5060907" cy="671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general, I feel safe and comfortable while riding a bicycle in Collier County. (Choose one)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3D0720-0151-484F-BB8E-4067ACFEEA43}"/>
              </a:ext>
            </a:extLst>
          </p:cNvPr>
          <p:cNvSpPr txBox="1"/>
          <p:nvPr/>
        </p:nvSpPr>
        <p:spPr>
          <a:xfrm>
            <a:off x="6408420" y="4232885"/>
            <a:ext cx="5060907" cy="671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indent="-228600" algn="ctr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general, I feel safe and comfortable while walking in Collier County. (Choose one)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2774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2A484-6A3F-45DC-95D3-5CB95BFFB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Walking/Biking Behavior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9B701D-9BAC-4B70-BC45-B3FB4D0B4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C3D02C-AC66-4F8B-A3AA-48EB12845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50</a:t>
            </a:fld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98D3450-2570-4C73-820F-E71D291D04BD}"/>
              </a:ext>
            </a:extLst>
          </p:cNvPr>
          <p:cNvGraphicFramePr/>
          <p:nvPr/>
        </p:nvGraphicFramePr>
        <p:xfrm>
          <a:off x="465888" y="108819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C8C53610-BAC0-48FE-A278-951137493AD3}"/>
              </a:ext>
            </a:extLst>
          </p:cNvPr>
          <p:cNvGraphicFramePr/>
          <p:nvPr/>
        </p:nvGraphicFramePr>
        <p:xfrm>
          <a:off x="6642095" y="109395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7CD2806-68F3-4763-BBB3-2827B04B2853}"/>
              </a:ext>
            </a:extLst>
          </p:cNvPr>
          <p:cNvSpPr txBox="1"/>
          <p:nvPr/>
        </p:nvSpPr>
        <p:spPr>
          <a:xfrm>
            <a:off x="231713" y="4232885"/>
            <a:ext cx="5060907" cy="968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general, Collier County pedestrians and bicyclists do a good job following the rules of the road. (Choose one)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C3F44D-2281-421E-AA63-0C45C7129CB2}"/>
              </a:ext>
            </a:extLst>
          </p:cNvPr>
          <p:cNvSpPr txBox="1"/>
          <p:nvPr/>
        </p:nvSpPr>
        <p:spPr>
          <a:xfrm>
            <a:off x="6408420" y="4232885"/>
            <a:ext cx="5060907" cy="968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general, Collier County drivers are courteous about sharing the road with pedestrians and bicyclists (Choose one)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4916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2A484-6A3F-45DC-95D3-5CB95BFFB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Biking Needs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9B701D-9BAC-4B70-BC45-B3FB4D0B4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C3D02C-AC66-4F8B-A3AA-48EB12845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51</a:t>
            </a:fld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A3996A4-4110-4DD8-83E2-4111908751B2}"/>
              </a:ext>
            </a:extLst>
          </p:cNvPr>
          <p:cNvGraphicFramePr/>
          <p:nvPr/>
        </p:nvGraphicFramePr>
        <p:xfrm>
          <a:off x="626076" y="1174224"/>
          <a:ext cx="5760720" cy="292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5F94F64-D6FA-4EE1-9218-11FF49107F5F}"/>
              </a:ext>
            </a:extLst>
          </p:cNvPr>
          <p:cNvSpPr txBox="1"/>
          <p:nvPr/>
        </p:nvSpPr>
        <p:spPr>
          <a:xfrm>
            <a:off x="231713" y="4232885"/>
            <a:ext cx="5060907" cy="671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algn="ctr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could be done to make bicycling safer in Collier County. (Choose three)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4EB967-4BAA-4227-97E2-B6C699618132}"/>
              </a:ext>
            </a:extLst>
          </p:cNvPr>
          <p:cNvSpPr/>
          <p:nvPr/>
        </p:nvSpPr>
        <p:spPr>
          <a:xfrm>
            <a:off x="756374" y="3301831"/>
            <a:ext cx="5339626" cy="2467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7915DA-8E72-4E7E-B16B-4D6E1AD3DDA9}"/>
              </a:ext>
            </a:extLst>
          </p:cNvPr>
          <p:cNvSpPr/>
          <p:nvPr/>
        </p:nvSpPr>
        <p:spPr>
          <a:xfrm>
            <a:off x="1980190" y="1311277"/>
            <a:ext cx="3312429" cy="22153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0F9100-DD28-4A91-82F4-084290CF6622}"/>
              </a:ext>
            </a:extLst>
          </p:cNvPr>
          <p:cNvSpPr/>
          <p:nvPr/>
        </p:nvSpPr>
        <p:spPr>
          <a:xfrm>
            <a:off x="626076" y="2541868"/>
            <a:ext cx="4272928" cy="2467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5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536F0E1-B81B-4697-BB2A-87074BEE621B}"/>
              </a:ext>
            </a:extLst>
          </p:cNvPr>
          <p:cNvSpPr txBox="1">
            <a:spLocks/>
          </p:cNvSpPr>
          <p:nvPr/>
        </p:nvSpPr>
        <p:spPr>
          <a:xfrm>
            <a:off x="626075" y="1537734"/>
            <a:ext cx="5076226" cy="51472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Excluding I-75, arterial and collector roads account for:</a:t>
            </a:r>
          </a:p>
          <a:p>
            <a:pPr lvl="1"/>
            <a:r>
              <a:rPr lang="en-US" sz="2800" dirty="0"/>
              <a:t>74% of severe crashes </a:t>
            </a:r>
          </a:p>
          <a:p>
            <a:pPr lvl="1"/>
            <a:r>
              <a:rPr lang="en-US" sz="2800" dirty="0"/>
              <a:t>77% of all reported public roadway crashes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802F39F-4437-4161-8D9B-A87BD278E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6" y="440575"/>
            <a:ext cx="11362724" cy="473825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Data Analysis:  Major Roadway Focus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3DD0C0-4538-4599-A201-863FE3F52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b="1" i="1" kern="1200">
                <a:latin typeface="+mn-lt"/>
                <a:ea typeface="+mn-ea"/>
                <a:cs typeface="+mn-cs"/>
              </a:rPr>
              <a:t>Collier County Local Road Safety Plan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46235-9AF0-41EC-BAF8-E58C15B84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6DA8732-97A2-453C-8BE8-CFF5C4C05D66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US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B77FC91-C578-4829-BC78-80764F6FA201}"/>
              </a:ext>
            </a:extLst>
          </p:cNvPr>
          <p:cNvGraphicFramePr>
            <a:graphicFrameLocks noGrp="1"/>
          </p:cNvGraphicFramePr>
          <p:nvPr/>
        </p:nvGraphicFramePr>
        <p:xfrm>
          <a:off x="5232399" y="1384300"/>
          <a:ext cx="6118288" cy="5550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02048A22-06B5-4F73-9F1A-CD85FD63F246}"/>
              </a:ext>
            </a:extLst>
          </p:cNvPr>
          <p:cNvSpPr txBox="1"/>
          <p:nvPr/>
        </p:nvSpPr>
        <p:spPr>
          <a:xfrm>
            <a:off x="10867736" y="4627665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All Crashes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72DE012-E0BA-4AE7-A77A-192701363F47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10094913" y="4508500"/>
            <a:ext cx="772823" cy="30383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ADCFA2E-9CEA-4B16-8548-6EB59FB3D583}"/>
              </a:ext>
            </a:extLst>
          </p:cNvPr>
          <p:cNvSpPr txBox="1"/>
          <p:nvPr/>
        </p:nvSpPr>
        <p:spPr>
          <a:xfrm>
            <a:off x="10431719" y="5189537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Severe Crashes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3CCC0AA-6DC5-401E-84C2-780361EB4D11}"/>
              </a:ext>
            </a:extLst>
          </p:cNvPr>
          <p:cNvSpPr/>
          <p:nvPr/>
        </p:nvSpPr>
        <p:spPr>
          <a:xfrm>
            <a:off x="6326677" y="1851610"/>
            <a:ext cx="3886200" cy="38862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FD59368-E63C-4106-87E4-04BA9770C687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9428163" y="4699000"/>
            <a:ext cx="1003556" cy="6752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CACA487D-D167-4C8D-8B20-1F1E45E5223B}"/>
              </a:ext>
            </a:extLst>
          </p:cNvPr>
          <p:cNvSpPr/>
          <p:nvPr/>
        </p:nvSpPr>
        <p:spPr>
          <a:xfrm>
            <a:off x="6783877" y="2308810"/>
            <a:ext cx="2971800" cy="2971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43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6DBE4D-3511-42AC-8EF3-44A55D313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517EAC-1FDC-4292-8434-050D19CF9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8D461D-8ADE-4476-BAAC-C1D880BFCD95}"/>
              </a:ext>
            </a:extLst>
          </p:cNvPr>
          <p:cNvSpPr txBox="1">
            <a:spLocks/>
          </p:cNvSpPr>
          <p:nvPr/>
        </p:nvSpPr>
        <p:spPr>
          <a:xfrm>
            <a:off x="626074" y="1537734"/>
            <a:ext cx="5469925" cy="51472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Crash Distribution by Major Roadway Maintenance Authority:</a:t>
            </a:r>
          </a:p>
          <a:p>
            <a:pPr lvl="1"/>
            <a:r>
              <a:rPr lang="en-US" sz="2800" dirty="0"/>
              <a:t>County-maintained roads account for 62% of severe crashes and 72% of all crashes.</a:t>
            </a:r>
          </a:p>
          <a:p>
            <a:pPr lvl="1"/>
            <a:r>
              <a:rPr lang="en-US" sz="2800" dirty="0"/>
              <a:t>Crash distribution is roughly proportional to vehicle miles traveled for each maintenance authority.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85E1EE5-2967-4F9F-8F37-28F6832FA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6" y="440575"/>
            <a:ext cx="11362724" cy="473825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Data Analysis:  Maintenance Authority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430B3892-2F5C-452C-9E0E-50A602F2E8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3974718"/>
              </p:ext>
            </p:extLst>
          </p:nvPr>
        </p:nvGraphicFramePr>
        <p:xfrm>
          <a:off x="4245576" y="1285552"/>
          <a:ext cx="7755924" cy="5147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6FC1EE1-6AA4-4BC7-B873-ED3C20A5A557}"/>
              </a:ext>
            </a:extLst>
          </p:cNvPr>
          <p:cNvSpPr txBox="1"/>
          <p:nvPr/>
        </p:nvSpPr>
        <p:spPr>
          <a:xfrm>
            <a:off x="10664536" y="4538765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All Crashes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AA7CE3-1800-4C63-89D4-EA6D70024C33}"/>
              </a:ext>
            </a:extLst>
          </p:cNvPr>
          <p:cNvCxnSpPr>
            <a:cxnSpLocks/>
            <a:endCxn id="2" idx="1"/>
          </p:cNvCxnSpPr>
          <p:nvPr/>
        </p:nvCxnSpPr>
        <p:spPr>
          <a:xfrm>
            <a:off x="9891713" y="4419600"/>
            <a:ext cx="772823" cy="30383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98FF21-E7DF-43A2-A82B-70F3567CF94E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9224963" y="4610100"/>
            <a:ext cx="1003556" cy="6752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A0AC1F7-5DA0-40B8-8D2C-3DD33ED05FEB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8598694" y="4560094"/>
            <a:ext cx="855574" cy="1287081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63D8C61-3D24-4DAA-8EE2-A4BBD53BA982}"/>
              </a:ext>
            </a:extLst>
          </p:cNvPr>
          <p:cNvSpPr txBox="1"/>
          <p:nvPr/>
        </p:nvSpPr>
        <p:spPr>
          <a:xfrm>
            <a:off x="10228519" y="5100637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Severe Crashes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3D5E67-A845-4593-AA91-D9E983E9098B}"/>
              </a:ext>
            </a:extLst>
          </p:cNvPr>
          <p:cNvSpPr txBox="1"/>
          <p:nvPr/>
        </p:nvSpPr>
        <p:spPr>
          <a:xfrm>
            <a:off x="9454268" y="5662509"/>
            <a:ext cx="2510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Vehicle Miles Travelled</a:t>
            </a:r>
          </a:p>
        </p:txBody>
      </p:sp>
    </p:spTree>
    <p:extLst>
      <p:ext uri="{BB962C8B-B14F-4D97-AF65-F5344CB8AC3E}">
        <p14:creationId xmlns:p14="http://schemas.microsoft.com/office/powerpoint/2010/main" val="1472511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6DBE4D-3511-42AC-8EF3-44A55D313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517EAC-1FDC-4292-8434-050D19CF9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8D461D-8ADE-4476-BAAC-C1D880BFCD95}"/>
              </a:ext>
            </a:extLst>
          </p:cNvPr>
          <p:cNvSpPr txBox="1">
            <a:spLocks/>
          </p:cNvSpPr>
          <p:nvPr/>
        </p:nvSpPr>
        <p:spPr>
          <a:xfrm>
            <a:off x="626074" y="1537734"/>
            <a:ext cx="5469925" cy="51472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Crash Type Distribution:</a:t>
            </a:r>
          </a:p>
          <a:p>
            <a:r>
              <a:rPr lang="en-US" sz="3200" dirty="0"/>
              <a:t>Rear end crashes are the most common overall crash type.</a:t>
            </a:r>
          </a:p>
          <a:p>
            <a:r>
              <a:rPr lang="en-US" sz="3200" dirty="0"/>
              <a:t>Several crash types have out-sized severity ratios compared with overall frequency.</a:t>
            </a:r>
            <a:endParaRPr lang="en-US" sz="2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85E1EE5-2967-4F9F-8F37-28F6832FA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6" y="440575"/>
            <a:ext cx="11362724" cy="473825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Data Analysis:  Crash Types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24F84E1E-3D1B-4C4B-97BE-0F904A211E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7089721"/>
              </p:ext>
            </p:extLst>
          </p:nvPr>
        </p:nvGraphicFramePr>
        <p:xfrm>
          <a:off x="5932339" y="1144843"/>
          <a:ext cx="5891361" cy="5463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4D86D6D-9AF9-4B35-A260-9A68055F4E55}"/>
              </a:ext>
            </a:extLst>
          </p:cNvPr>
          <p:cNvSpPr txBox="1"/>
          <p:nvPr/>
        </p:nvSpPr>
        <p:spPr>
          <a:xfrm>
            <a:off x="11153349" y="1041401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47.3%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09A24FDC-E228-49C1-9035-184F07A5514F}"/>
              </a:ext>
            </a:extLst>
          </p:cNvPr>
          <p:cNvSpPr/>
          <p:nvPr/>
        </p:nvSpPr>
        <p:spPr>
          <a:xfrm rot="5400000">
            <a:off x="11476010" y="1326357"/>
            <a:ext cx="134060" cy="135775"/>
          </a:xfrm>
          <a:prstGeom prst="triangl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D6D4D35-E18A-4648-B6CD-00B6E33D5E70}"/>
              </a:ext>
            </a:extLst>
          </p:cNvPr>
          <p:cNvSpPr/>
          <p:nvPr/>
        </p:nvSpPr>
        <p:spPr>
          <a:xfrm>
            <a:off x="7759038" y="2170922"/>
            <a:ext cx="2513966" cy="3079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F0AB7AA-D252-44B4-9206-60236929592C}"/>
              </a:ext>
            </a:extLst>
          </p:cNvPr>
          <p:cNvSpPr/>
          <p:nvPr/>
        </p:nvSpPr>
        <p:spPr>
          <a:xfrm>
            <a:off x="7759038" y="1881673"/>
            <a:ext cx="2513966" cy="3079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07CB444-65F6-4844-BB54-29C92657B9C4}"/>
              </a:ext>
            </a:extLst>
          </p:cNvPr>
          <p:cNvSpPr/>
          <p:nvPr/>
        </p:nvSpPr>
        <p:spPr>
          <a:xfrm>
            <a:off x="7732227" y="2768082"/>
            <a:ext cx="2513966" cy="3079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89C9CFA-BAA3-461A-96D0-0B0F0EB0A056}"/>
              </a:ext>
            </a:extLst>
          </p:cNvPr>
          <p:cNvSpPr/>
          <p:nvPr/>
        </p:nvSpPr>
        <p:spPr>
          <a:xfrm>
            <a:off x="7759038" y="3346580"/>
            <a:ext cx="1842162" cy="3079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72BFF84-8BED-47CE-8C7D-7C6524256B32}"/>
              </a:ext>
            </a:extLst>
          </p:cNvPr>
          <p:cNvSpPr/>
          <p:nvPr/>
        </p:nvSpPr>
        <p:spPr>
          <a:xfrm>
            <a:off x="7732227" y="5141168"/>
            <a:ext cx="1842162" cy="3079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839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6DBE4D-3511-42AC-8EF3-44A55D313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Collier County Local Road Safety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517EAC-1FDC-4292-8434-050D19CF9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A8732-97A2-453C-8BE8-CFF5C4C05D6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85E1EE5-2967-4F9F-8F37-28F6832FA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6" y="440575"/>
            <a:ext cx="11362724" cy="473825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Data Analysis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9FD6BD2-9F62-41BA-97C3-B59D040C28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907581"/>
              </p:ext>
            </p:extLst>
          </p:nvPr>
        </p:nvGraphicFramePr>
        <p:xfrm>
          <a:off x="476952" y="1307901"/>
          <a:ext cx="10998199" cy="42421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24758">
                  <a:extLst>
                    <a:ext uri="{9D8B030D-6E8A-4147-A177-3AD203B41FA5}">
                      <a16:colId xmlns:a16="http://schemas.microsoft.com/office/drawing/2014/main" val="1738780358"/>
                    </a:ext>
                  </a:extLst>
                </a:gridCol>
                <a:gridCol w="3057414">
                  <a:extLst>
                    <a:ext uri="{9D8B030D-6E8A-4147-A177-3AD203B41FA5}">
                      <a16:colId xmlns:a16="http://schemas.microsoft.com/office/drawing/2014/main" val="1422682911"/>
                    </a:ext>
                  </a:extLst>
                </a:gridCol>
                <a:gridCol w="3516027">
                  <a:extLst>
                    <a:ext uri="{9D8B030D-6E8A-4147-A177-3AD203B41FA5}">
                      <a16:colId xmlns:a16="http://schemas.microsoft.com/office/drawing/2014/main" val="1289847149"/>
                    </a:ext>
                  </a:extLst>
                </a:gridCol>
              </a:tblGrid>
              <a:tr h="7552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High Severity Ratio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Low Severity Ratio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80050623"/>
                  </a:ext>
                </a:extLst>
              </a:tr>
              <a:tr h="191423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High Severity Frequency</a:t>
                      </a:r>
                      <a:endParaRPr lang="en-US" sz="3200" dirty="0">
                        <a:effectLst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(&gt; 5% of All Severe Crashes)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Bike</a:t>
                      </a:r>
                      <a:endParaRPr lang="en-US" sz="3200" dirty="0">
                        <a:effectLst/>
                      </a:endParaRPr>
                    </a:p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Pedestrian</a:t>
                      </a:r>
                      <a:endParaRPr lang="en-US" sz="3200" dirty="0">
                        <a:effectLst/>
                      </a:endParaRPr>
                    </a:p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Left-Turn</a:t>
                      </a:r>
                      <a:endParaRPr lang="en-US" sz="3200" dirty="0">
                        <a:effectLst/>
                      </a:endParaRPr>
                    </a:p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Angle</a:t>
                      </a:r>
                      <a:endParaRPr lang="en-US" sz="3200" dirty="0">
                        <a:effectLst/>
                      </a:endParaRPr>
                    </a:p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Hit Fixed Object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Rear-End</a:t>
                      </a:r>
                      <a:endParaRPr lang="en-US" sz="3200" dirty="0">
                        <a:effectLst/>
                      </a:endParaRPr>
                    </a:p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Unknown/Other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86470807"/>
                  </a:ext>
                </a:extLst>
              </a:tr>
              <a:tr h="152789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Low Severity Frequency</a:t>
                      </a:r>
                      <a:endParaRPr lang="en-US" sz="3200">
                        <a:effectLst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(&lt;5% of All Severe Crashes)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Head-On</a:t>
                      </a:r>
                      <a:endParaRPr lang="en-US" sz="3200">
                        <a:effectLst/>
                      </a:endParaRPr>
                    </a:p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Single Vehicle</a:t>
                      </a:r>
                      <a:endParaRPr lang="en-US" sz="3200">
                        <a:effectLst/>
                      </a:endParaRPr>
                    </a:p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U-Turn</a:t>
                      </a:r>
                      <a:endParaRPr lang="en-US" sz="3200">
                        <a:effectLst/>
                      </a:endParaRPr>
                    </a:p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Run Off Road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Sideswipe</a:t>
                      </a:r>
                      <a:endParaRPr lang="en-US" sz="3200" dirty="0">
                        <a:effectLst/>
                      </a:endParaRPr>
                    </a:p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Right-Turn</a:t>
                      </a:r>
                      <a:endParaRPr lang="en-US" sz="3200" dirty="0">
                        <a:effectLst/>
                      </a:endParaRPr>
                    </a:p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Hit Non-Fixed Object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691833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1325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llier GPC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572BA"/>
      </a:accent1>
      <a:accent2>
        <a:srgbClr val="808F88"/>
      </a:accent2>
      <a:accent3>
        <a:srgbClr val="D7E8B6"/>
      </a:accent3>
      <a:accent4>
        <a:srgbClr val="39B14A"/>
      </a:accent4>
      <a:accent5>
        <a:srgbClr val="FFFFFF"/>
      </a:accent5>
      <a:accent6>
        <a:srgbClr val="70AD47"/>
      </a:accent6>
      <a:hlink>
        <a:srgbClr val="0563C1"/>
      </a:hlink>
      <a:folHlink>
        <a:srgbClr val="954F72"/>
      </a:folHlink>
    </a:clrScheme>
    <a:fontScheme name="Tindale Oliver Style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5BB45E0-14F0-4B35-9351-C275A807977A}" vid="{34121FBF-4633-4BA6-8391-5587EF01C2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5509</TotalTime>
  <Words>2510</Words>
  <Application>Microsoft Office PowerPoint</Application>
  <PresentationFormat>Widescreen</PresentationFormat>
  <Paragraphs>621</Paragraphs>
  <Slides>52</Slides>
  <Notes>0</Notes>
  <HiddenSlides>6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Arial</vt:lpstr>
      <vt:lpstr>Calibri</vt:lpstr>
      <vt:lpstr>Source Sans Pro</vt:lpstr>
      <vt:lpstr>Source Sans Pro Semibold</vt:lpstr>
      <vt:lpstr>Symbol</vt:lpstr>
      <vt:lpstr>Wingdings</vt:lpstr>
      <vt:lpstr>Office Theme</vt:lpstr>
      <vt:lpstr>Local Road Safety Plan Draft Findings</vt:lpstr>
      <vt:lpstr>Presentation Overview</vt:lpstr>
      <vt:lpstr>LRSP Overview</vt:lpstr>
      <vt:lpstr>Countywide Crash Data Analysis</vt:lpstr>
      <vt:lpstr>Data Analysis</vt:lpstr>
      <vt:lpstr>Data Analysis:  Major Roadway Focus</vt:lpstr>
      <vt:lpstr>Data Analysis:  Maintenance Authority</vt:lpstr>
      <vt:lpstr>Data Analysis:  Crash Types</vt:lpstr>
      <vt:lpstr>Data Analysis</vt:lpstr>
      <vt:lpstr>Data Analysis:  Age</vt:lpstr>
      <vt:lpstr>Data Analysis:  Age</vt:lpstr>
      <vt:lpstr>Data Analysis:  Annual Trends</vt:lpstr>
      <vt:lpstr>Data Analysis:  Seasonal Distribution</vt:lpstr>
      <vt:lpstr>Data Analysis:  Citations</vt:lpstr>
      <vt:lpstr>Data Analysis:  Citations</vt:lpstr>
      <vt:lpstr>Data Analysis:  Survey</vt:lpstr>
      <vt:lpstr>Data Analysis:  Survey</vt:lpstr>
      <vt:lpstr>Data Analysis Survey</vt:lpstr>
      <vt:lpstr>Data Analysis:  Survey</vt:lpstr>
      <vt:lpstr>Data Analysis:  Findings</vt:lpstr>
      <vt:lpstr>Data Analysis:  Emphasis Areas</vt:lpstr>
      <vt:lpstr>Infrastructure Strategies</vt:lpstr>
      <vt:lpstr>Infrastructure:  Speed Management</vt:lpstr>
      <vt:lpstr>Infrastructure:  Alternative Intersections</vt:lpstr>
      <vt:lpstr>Infrastructure:  Pedestrian Design Best Practices</vt:lpstr>
      <vt:lpstr>Infrastructure:  Pedestrian Mid-Block Crossing</vt:lpstr>
      <vt:lpstr>Infrastructure:  Low-Stress Bike Facilities</vt:lpstr>
      <vt:lpstr>Infrastructure:  Low-Stress Bike Facilities</vt:lpstr>
      <vt:lpstr>Infrastructure:  Other</vt:lpstr>
      <vt:lpstr>Non-Infrastructure Strategies</vt:lpstr>
      <vt:lpstr>Non-Infrastructure:  Law Enforcement</vt:lpstr>
      <vt:lpstr>Non-Infrastructure:  Give-Aways</vt:lpstr>
      <vt:lpstr>Non-Infrastructure:  Teen Safe Driving</vt:lpstr>
      <vt:lpstr>Non-Infrastructure:  Adult Education</vt:lpstr>
      <vt:lpstr>Non-Infrastructure:  Safety Concern Database</vt:lpstr>
      <vt:lpstr>Non-Infrastructure:  Vision Zero</vt:lpstr>
      <vt:lpstr>Next Steps</vt:lpstr>
      <vt:lpstr>Contact:</vt:lpstr>
      <vt:lpstr>Other Crash Data Stats</vt:lpstr>
      <vt:lpstr>Countywide Crash Data Analysis</vt:lpstr>
      <vt:lpstr>Countywide Crash Data Analysis</vt:lpstr>
      <vt:lpstr>Countywide Crash Data Analysis</vt:lpstr>
      <vt:lpstr>Countywide Crash Data Analysis</vt:lpstr>
      <vt:lpstr>PUBLIC SURVEY RESULTS</vt:lpstr>
      <vt:lpstr>Live/Work &amp; Age</vt:lpstr>
      <vt:lpstr>PowerPoint Presentation</vt:lpstr>
      <vt:lpstr>PowerPoint Presentation</vt:lpstr>
      <vt:lpstr>Driver Behavior and Needs</vt:lpstr>
      <vt:lpstr>Bicycle/Pedestrian Demand</vt:lpstr>
      <vt:lpstr>Walking/Biking Comfort Level</vt:lpstr>
      <vt:lpstr>Walking/Biking Behavior</vt:lpstr>
      <vt:lpstr>Biking Needs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Local Road Safety Plan:  Safety Data Analysis</dc:title>
  <dc:creator>Demian Miller</dc:creator>
  <cp:lastModifiedBy>McLaughlinAnne</cp:lastModifiedBy>
  <cp:revision>88</cp:revision>
  <dcterms:created xsi:type="dcterms:W3CDTF">2020-05-17T12:35:32Z</dcterms:created>
  <dcterms:modified xsi:type="dcterms:W3CDTF">2020-09-28T12:06:17Z</dcterms:modified>
</cp:coreProperties>
</file>